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77" r:id="rId2"/>
    <p:sldId id="267" r:id="rId3"/>
    <p:sldId id="280" r:id="rId4"/>
    <p:sldId id="282" r:id="rId5"/>
    <p:sldId id="281" r:id="rId6"/>
    <p:sldId id="283" r:id="rId7"/>
    <p:sldId id="286" r:id="rId8"/>
    <p:sldId id="287" r:id="rId9"/>
    <p:sldId id="279" r:id="rId10"/>
    <p:sldId id="275" r:id="rId11"/>
    <p:sldId id="276" r:id="rId12"/>
    <p:sldId id="288" r:id="rId13"/>
    <p:sldId id="273" r:id="rId14"/>
    <p:sldId id="272" r:id="rId15"/>
    <p:sldId id="278" r:id="rId16"/>
    <p:sldId id="291" r:id="rId17"/>
    <p:sldId id="292" r:id="rId1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4" autoAdjust="0"/>
  </p:normalViewPr>
  <p:slideViewPr>
    <p:cSldViewPr snapToGrid="0">
      <p:cViewPr varScale="1">
        <p:scale>
          <a:sx n="66" d="100"/>
          <a:sy n="66" d="100"/>
        </p:scale>
        <p:origin x="668" y="44"/>
      </p:cViewPr>
      <p:guideLst>
        <p:guide pos="3840"/>
        <p:guide orient="horz" pos="2160"/>
      </p:guideLst>
    </p:cSldViewPr>
  </p:slideViewPr>
  <p:notesTextViewPr>
    <p:cViewPr>
      <p:scale>
        <a:sx n="1" d="1"/>
        <a:sy n="1" d="1"/>
      </p:scale>
      <p:origin x="0" y="0"/>
    </p:cViewPr>
  </p:notesTextViewPr>
  <p:notesViewPr>
    <p:cSldViewPr snapToGrid="0">
      <p:cViewPr varScale="1">
        <p:scale>
          <a:sx n="82" d="100"/>
          <a:sy n="82" d="100"/>
        </p:scale>
        <p:origin x="299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5DD71D7-55AC-46BD-81B3-09AB2F9EFBD8}" type="datetimeFigureOut">
              <a:rPr lang="en-US" smtClean="0"/>
              <a:t>12/11/2023</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840BD58-3BFF-4EAF-BB8B-AC67FE801E47}" type="slidenum">
              <a:rPr lang="en-US" smtClean="0"/>
              <a:t>‹#›</a:t>
            </a:fld>
            <a:endParaRPr lang="en-US"/>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F89424F-BB59-4F4E-9822-4CA3E770FFD2}" type="datetimeFigureOut">
              <a:rPr lang="en-US" smtClean="0"/>
              <a:t>12/7/2023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137535"/>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8322CDD-9D6C-4F63-9EC2-648226624108}" type="slidenum">
              <a:rPr lang="en-US" smtClean="0"/>
              <a:t>‹#›</a:t>
            </a:fld>
            <a:endParaRPr lang="en-US"/>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606040"/>
            <a:ext cx="10058400" cy="2743200"/>
          </a:xfrm>
        </p:spPr>
        <p:txBody>
          <a:bodyPr anchor="b">
            <a:normAutofit/>
          </a:bodyPr>
          <a:lstStyle>
            <a:lvl1pPr algn="l">
              <a:lnSpc>
                <a:spcPct val="80000"/>
              </a:lnSpc>
              <a:defRPr sz="6800">
                <a:solidFill>
                  <a:schemeClr val="tx1"/>
                </a:solidFill>
                <a:effectLst>
                  <a:outerShdw blurRad="38100" dist="25400" dir="18900000" algn="bl" rotWithShape="0">
                    <a:schemeClr val="bg1">
                      <a:alpha val="80000"/>
                    </a:scheme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066800" y="5360437"/>
            <a:ext cx="10058400" cy="365760"/>
          </a:xfrm>
        </p:spPr>
        <p:txBody>
          <a:bodyPr>
            <a:normAutofit/>
          </a:bodyPr>
          <a:lstStyle>
            <a:lvl1pPr marL="0" indent="0" algn="l">
              <a:spcBef>
                <a:spcPts val="0"/>
              </a:spcBef>
              <a:buNone/>
              <a:defRPr sz="2000" b="1" cap="all" baseline="0">
                <a:solidFill>
                  <a:schemeClr val="accent1">
                    <a:lumMod val="75000"/>
                  </a:schemeClr>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Rectangle 7"/>
          <p:cNvSpPr/>
          <p:nvPr userDrawn="1"/>
        </p:nvSpPr>
        <p:spPr>
          <a:xfrm>
            <a:off x="0" y="5888736"/>
            <a:ext cx="12192000" cy="109728"/>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C9872EE9-AF66-483C-961F-59B9F002993E}" type="datetime1">
              <a:rPr lang="en-US" smtClean="0"/>
              <a:pPr/>
              <a:t>12/7/2023</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5000" y="382230"/>
            <a:ext cx="1371600" cy="556136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95400" y="382230"/>
            <a:ext cx="7863840" cy="55613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C7BEAFD5-7FA3-40FB-875B-457FB46B25A4}" type="datetime1">
              <a:rPr lang="en-US" smtClean="0"/>
              <a:pPr/>
              <a:t>12/7/2023</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89AD63E2-E931-4653-BB33-A910E07D11B2}" type="datetime1">
              <a:rPr lang="en-US" smtClean="0"/>
              <a:pPr/>
              <a:t>12/7/2023</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1565829"/>
            <a:ext cx="5943600" cy="4114800"/>
          </a:xfrm>
        </p:spPr>
        <p:txBody>
          <a:bodyPr anchor="b">
            <a:normAutofit/>
          </a:bodyPr>
          <a:lstStyle>
            <a:lvl1pPr>
              <a:lnSpc>
                <a:spcPct val="80000"/>
              </a:lnSpc>
              <a:defRPr sz="5400">
                <a:effectLst>
                  <a:outerShdw blurRad="38100" dist="25400" dir="18900000" algn="bl" rotWithShape="0">
                    <a:schemeClr val="bg1">
                      <a:alpha val="80000"/>
                    </a:schemeClr>
                  </a:outerShdw>
                </a:effectLst>
              </a:defRPr>
            </a:lvl1pPr>
          </a:lstStyle>
          <a:p>
            <a:r>
              <a:rPr lang="en-US"/>
              <a:t>Click to edit Master title style</a:t>
            </a:r>
            <a:endParaRPr lang="en-US" dirty="0"/>
          </a:p>
        </p:txBody>
      </p:sp>
      <p:sp>
        <p:nvSpPr>
          <p:cNvPr id="3" name="Text Placeholder 2"/>
          <p:cNvSpPr>
            <a:spLocks noGrp="1"/>
          </p:cNvSpPr>
          <p:nvPr>
            <p:ph type="body" idx="1"/>
          </p:nvPr>
        </p:nvSpPr>
        <p:spPr>
          <a:xfrm>
            <a:off x="1066801" y="5682343"/>
            <a:ext cx="5943600" cy="410547"/>
          </a:xfrm>
        </p:spPr>
        <p:txBody>
          <a:bodyPr>
            <a:normAutofit/>
          </a:bodyPr>
          <a:lstStyle>
            <a:lvl1pPr marL="0" indent="0">
              <a:spcBef>
                <a:spcPts val="0"/>
              </a:spcBef>
              <a:buNone/>
              <a:defRPr sz="2200" b="1" cap="all" baseline="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9" name="Rectangle 8"/>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61948" y="283"/>
            <a:ext cx="4427508" cy="6856286"/>
          </a:xfrm>
          <a:prstGeom prst="rect">
            <a:avLst/>
          </a:prstGeom>
        </p:spPr>
      </p:pic>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5400"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199"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C9EA1F43-559A-4B47-A959-EFB6142CA3A9}" type="datetime1">
              <a:rPr lang="en-US" smtClean="0"/>
              <a:pPr/>
              <a:t>12/7/2023</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95400"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67628"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69152"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F1261AED-24AE-4AC7-940D-F7106D2788A3}" type="datetime1">
              <a:rPr lang="en-US" smtClean="0"/>
              <a:pPr/>
              <a:t>12/7/2023</a:t>
            </a:fld>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EC425771-5E10-4A19-AB0E-909293152332}" type="datetime1">
              <a:rPr lang="en-US" smtClean="0"/>
              <a:pPr/>
              <a:t>12/7/2023</a:t>
            </a:fld>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03606FD5-B03F-45D5-A178-114C548C0032}" type="datetime1">
              <a:rPr lang="en-US" smtClean="0"/>
              <a:pPr/>
              <a:t>12/7/2023</a:t>
            </a:fld>
            <a:endParaRPr lang="en-US" dirty="0"/>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66439" y="283"/>
            <a:ext cx="4435717" cy="6856286"/>
          </a:xfrm>
          <a:prstGeom prst="rect">
            <a:avLst/>
          </a:prstGeom>
        </p:spPr>
      </p:pic>
      <p:sp>
        <p:nvSpPr>
          <p:cNvPr id="2" name="Title 1"/>
          <p:cNvSpPr>
            <a:spLocks noGrp="1"/>
          </p:cNvSpPr>
          <p:nvPr>
            <p:ph type="title"/>
          </p:nvPr>
        </p:nvSpPr>
        <p:spPr>
          <a:xfrm>
            <a:off x="8229601" y="2514600"/>
            <a:ext cx="3474720" cy="1600200"/>
          </a:xfrm>
        </p:spPr>
        <p:txBody>
          <a:bodyPr anchor="b"/>
          <a:lstStyle>
            <a:lvl1pPr>
              <a:defRPr sz="3200">
                <a:solidFill>
                  <a:schemeClr val="accent1">
                    <a:lumMod val="7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790302" y="685800"/>
            <a:ext cx="612648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Rectangle 9"/>
          <p:cNvSpPr/>
          <p:nvPr userDrawn="1"/>
        </p:nvSpPr>
        <p:spPr>
          <a:xfrm>
            <a:off x="7711702"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E8B012C0-B102-441D-AA86-2C80DFA84E68}" type="datetime1">
              <a:rPr lang="en-US" smtClean="0"/>
              <a:pPr/>
              <a:t>12/7/2023</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7766439" y="283"/>
            <a:ext cx="4435717" cy="6856286"/>
          </a:xfrm>
          <a:prstGeom prst="rect">
            <a:avLst/>
          </a:prstGeom>
        </p:spPr>
      </p:pic>
      <p:sp>
        <p:nvSpPr>
          <p:cNvPr id="2" name="Title 1"/>
          <p:cNvSpPr>
            <a:spLocks noGrp="1"/>
          </p:cNvSpPr>
          <p:nvPr>
            <p:ph type="title"/>
          </p:nvPr>
        </p:nvSpPr>
        <p:spPr>
          <a:xfrm>
            <a:off x="8229600" y="2514600"/>
            <a:ext cx="3474720" cy="1600200"/>
          </a:xfrm>
        </p:spPr>
        <p:txBody>
          <a:bodyPr anchor="b"/>
          <a:lstStyle>
            <a:lvl1pPr>
              <a:defRPr sz="3200">
                <a:solidFill>
                  <a:schemeClr val="accent1">
                    <a:lumMod val="75000"/>
                  </a:schemeClr>
                </a:solidFill>
              </a:defRPr>
            </a:lvl1pPr>
          </a:lstStyle>
          <a:p>
            <a:r>
              <a:rPr lang="en-US"/>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0" y="1325880"/>
            <a:ext cx="6858000" cy="4206240"/>
          </a:xfrm>
          <a:solidFill>
            <a:schemeClr val="bg2"/>
          </a:solidFill>
          <a:effectLst>
            <a:outerShdw blurRad="63500" sx="101000" sy="101000" algn="ctr" rotWithShape="0">
              <a:prstClr val="black">
                <a:alpha val="1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601E0B12-F9DE-47EF-A076-CF602073F1B2}" type="datetime1">
              <a:rPr lang="en-US" smtClean="0"/>
              <a:pPr/>
              <a:t>12/7/2023</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
        <p:nvSpPr>
          <p:cNvPr id="11" name="Rectangle 10"/>
          <p:cNvSpPr/>
          <p:nvPr userDrawn="1"/>
        </p:nvSpPr>
        <p:spPr>
          <a:xfrm>
            <a:off x="7711702"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5400" y="381000"/>
            <a:ext cx="9601200"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95400" y="1828800"/>
            <a:ext cx="96012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295400" y="6419462"/>
            <a:ext cx="5181600" cy="238902"/>
          </a:xfrm>
          <a:prstGeom prst="rect">
            <a:avLst/>
          </a:prstGeom>
        </p:spPr>
        <p:txBody>
          <a:bodyPr vert="horz" lIns="91440" tIns="45720" rIns="91440" bIns="45720" rtlCol="0" anchor="ctr"/>
          <a:lstStyle>
            <a:lvl1pPr algn="l">
              <a:defRPr sz="1100">
                <a:solidFill>
                  <a:schemeClr val="tx1"/>
                </a:solidFill>
              </a:defRPr>
            </a:lvl1pPr>
          </a:lstStyle>
          <a:p>
            <a:r>
              <a:rPr lang="en-US"/>
              <a:t>Add a footer</a:t>
            </a:r>
            <a:endParaRPr lang="en-US" dirty="0"/>
          </a:p>
        </p:txBody>
      </p:sp>
      <p:sp>
        <p:nvSpPr>
          <p:cNvPr id="4" name="Date Placeholder 3"/>
          <p:cNvSpPr>
            <a:spLocks noGrp="1"/>
          </p:cNvSpPr>
          <p:nvPr>
            <p:ph type="dt" sz="half" idx="2"/>
          </p:nvPr>
        </p:nvSpPr>
        <p:spPr>
          <a:xfrm>
            <a:off x="8556170" y="6419462"/>
            <a:ext cx="1351383" cy="238902"/>
          </a:xfrm>
          <a:prstGeom prst="rect">
            <a:avLst/>
          </a:prstGeom>
        </p:spPr>
        <p:txBody>
          <a:bodyPr vert="horz" lIns="91440" tIns="45720" rIns="91440" bIns="45720" rtlCol="0" anchor="ctr"/>
          <a:lstStyle>
            <a:lvl1pPr algn="r">
              <a:defRPr sz="1100">
                <a:solidFill>
                  <a:schemeClr val="tx1"/>
                </a:solidFill>
              </a:defRPr>
            </a:lvl1pPr>
          </a:lstStyle>
          <a:p>
            <a:fld id="{C8B93266-8FB4-430B-8AE3-3A53F50E1A0B}" type="datetime1">
              <a:rPr lang="en-US" smtClean="0"/>
              <a:pPr/>
              <a:t>12/7/2023</a:t>
            </a:fld>
            <a:endParaRPr lang="en-US" dirty="0"/>
          </a:p>
        </p:txBody>
      </p:sp>
      <p:sp>
        <p:nvSpPr>
          <p:cNvPr id="6" name="Slide Number Placeholder 5"/>
          <p:cNvSpPr>
            <a:spLocks noGrp="1"/>
          </p:cNvSpPr>
          <p:nvPr>
            <p:ph type="sldNum" sz="quarter" idx="4"/>
          </p:nvPr>
        </p:nvSpPr>
        <p:spPr>
          <a:xfrm>
            <a:off x="10198358" y="6419462"/>
            <a:ext cx="698241" cy="238902"/>
          </a:xfrm>
          <a:prstGeom prst="rect">
            <a:avLst/>
          </a:prstGeom>
        </p:spPr>
        <p:txBody>
          <a:bodyPr vert="horz" lIns="91440" tIns="45720" rIns="91440" bIns="45720" rtlCol="0" anchor="ctr"/>
          <a:lstStyle>
            <a:lvl1pPr algn="r">
              <a:defRPr sz="1100">
                <a:solidFill>
                  <a:schemeClr val="tx1"/>
                </a:solidFill>
              </a:defRPr>
            </a:lvl1pPr>
          </a:lstStyle>
          <a:p>
            <a:fld id="{E31375A4-56A4-47D6-9801-1991572033F7}" type="slidenum">
              <a:rPr lang="en-US" smtClean="0"/>
              <a:pPr/>
              <a:t>‹#›</a:t>
            </a:fld>
            <a:endParaRPr lang="en-US"/>
          </a:p>
        </p:txBody>
      </p:sp>
      <p:sp>
        <p:nvSpPr>
          <p:cNvPr id="8" name="Rectangle 7"/>
          <p:cNvSpPr/>
          <p:nvPr userDrawn="1"/>
        </p:nvSpPr>
        <p:spPr>
          <a:xfrm>
            <a:off x="0" y="6257036"/>
            <a:ext cx="12192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160" indent="0" algn="l" defTabSz="914400"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10"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9.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Marseilles, IL 61341</a:t>
            </a:r>
          </a:p>
        </p:txBody>
      </p:sp>
      <p:sp>
        <p:nvSpPr>
          <p:cNvPr id="3" name="Subtitle 2"/>
          <p:cNvSpPr>
            <a:spLocks noGrp="1"/>
          </p:cNvSpPr>
          <p:nvPr>
            <p:ph type="subTitle" idx="1"/>
          </p:nvPr>
        </p:nvSpPr>
        <p:spPr/>
        <p:txBody>
          <a:bodyPr>
            <a:noAutofit/>
          </a:bodyPr>
          <a:lstStyle/>
          <a:p>
            <a:r>
              <a:rPr lang="en-US" sz="3200" dirty="0"/>
              <a:t>Destination Point</a:t>
            </a:r>
            <a:endParaRPr lang="en-US" sz="3200" dirty="0">
              <a:solidFill>
                <a:schemeClr val="accent1">
                  <a:lumMod val="75000"/>
                </a:schemeClr>
              </a:solidFill>
            </a:endParaRPr>
          </a:p>
        </p:txBody>
      </p:sp>
    </p:spTree>
    <p:extLst>
      <p:ext uri="{BB962C8B-B14F-4D97-AF65-F5344CB8AC3E}">
        <p14:creationId xmlns:p14="http://schemas.microsoft.com/office/powerpoint/2010/main" val="35322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0" y="275364"/>
            <a:ext cx="3474720" cy="1188721"/>
          </a:xfrm>
        </p:spPr>
        <p:txBody>
          <a:bodyPr/>
          <a:lstStyle/>
          <a:p>
            <a:pPr algn="ctr"/>
            <a:r>
              <a:rPr lang="en-US" dirty="0"/>
              <a:t>Heritage Park Mural</a:t>
            </a:r>
          </a:p>
        </p:txBody>
      </p:sp>
      <p:pic>
        <p:nvPicPr>
          <p:cNvPr id="6" name="Content Placeholder 5">
            <a:extLst>
              <a:ext uri="{FF2B5EF4-FFF2-40B4-BE49-F238E27FC236}">
                <a16:creationId xmlns:a16="http://schemas.microsoft.com/office/drawing/2014/main" id="{0E355388-9AD1-99F7-CE2A-F90DCFC574B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0575" y="1116373"/>
            <a:ext cx="6126163" cy="4625253"/>
          </a:xfrm>
        </p:spPr>
      </p:pic>
      <p:sp>
        <p:nvSpPr>
          <p:cNvPr id="4" name="Text Placeholder 3"/>
          <p:cNvSpPr>
            <a:spLocks noGrp="1"/>
          </p:cNvSpPr>
          <p:nvPr>
            <p:ph type="body" sz="half" idx="2"/>
          </p:nvPr>
        </p:nvSpPr>
        <p:spPr>
          <a:xfrm>
            <a:off x="8229600" y="1780359"/>
            <a:ext cx="3474720" cy="4802277"/>
          </a:xfrm>
        </p:spPr>
        <p:txBody>
          <a:bodyPr/>
          <a:lstStyle/>
          <a:p>
            <a:r>
              <a:rPr lang="en-US" b="1" dirty="0"/>
              <a:t>Upon completion of this mural thirty-six (36) Buildings within two (2) blocks North, South, East and West of the mural have been developed as of October 2016.</a:t>
            </a:r>
          </a:p>
          <a:p>
            <a:endParaRPr lang="en-US" b="1" dirty="0"/>
          </a:p>
          <a:p>
            <a:pPr marL="285750" indent="-285750">
              <a:buFont typeface="Arial" panose="020B0604020202020204" pitchFamily="34" charset="0"/>
              <a:buChar char="•"/>
            </a:pPr>
            <a:r>
              <a:rPr lang="en-US" b="1" dirty="0"/>
              <a:t>Sold to Purchased</a:t>
            </a:r>
          </a:p>
          <a:p>
            <a:pPr marL="285750" indent="-285750">
              <a:buFont typeface="Arial" panose="020B0604020202020204" pitchFamily="34" charset="0"/>
              <a:buChar char="•"/>
            </a:pPr>
            <a:r>
              <a:rPr lang="en-US" b="1" dirty="0"/>
              <a:t>Leased Occupied</a:t>
            </a:r>
          </a:p>
          <a:p>
            <a:pPr marL="285750" indent="-285750">
              <a:buFont typeface="Arial" panose="020B0604020202020204" pitchFamily="34" charset="0"/>
              <a:buChar char="•"/>
            </a:pPr>
            <a:r>
              <a:rPr lang="en-US" b="1" dirty="0"/>
              <a:t>Façade Renovations</a:t>
            </a:r>
          </a:p>
          <a:p>
            <a:pPr marL="285750" indent="-285750">
              <a:buFont typeface="Arial" panose="020B0604020202020204" pitchFamily="34" charset="0"/>
              <a:buChar char="•"/>
            </a:pPr>
            <a:endParaRPr lang="en-US" b="1" dirty="0"/>
          </a:p>
          <a:p>
            <a:r>
              <a:rPr lang="en-US" b="1" dirty="0"/>
              <a:t>Local business owners Rick &amp; Stephanie Wilkenson invested 2.7 million dollars in a destination venue, Gaetano’s Vault.</a:t>
            </a:r>
          </a:p>
          <a:p>
            <a:endParaRPr lang="en-US" dirty="0"/>
          </a:p>
          <a:p>
            <a:endParaRPr lang="en-US" dirty="0"/>
          </a:p>
        </p:txBody>
      </p:sp>
    </p:spTree>
    <p:extLst>
      <p:ext uri="{BB962C8B-B14F-4D97-AF65-F5344CB8AC3E}">
        <p14:creationId xmlns:p14="http://schemas.microsoft.com/office/powerpoint/2010/main" val="1593453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2972" y="348914"/>
            <a:ext cx="3474720" cy="1188721"/>
          </a:xfrm>
        </p:spPr>
        <p:txBody>
          <a:bodyPr/>
          <a:lstStyle/>
          <a:p>
            <a:pPr algn="ctr"/>
            <a:r>
              <a:rPr lang="en-US" dirty="0"/>
              <a:t>Heritage Park </a:t>
            </a:r>
            <a:br>
              <a:rPr lang="en-US" dirty="0"/>
            </a:br>
            <a:r>
              <a:rPr lang="en-US" dirty="0"/>
              <a:t>Mural</a:t>
            </a:r>
          </a:p>
        </p:txBody>
      </p:sp>
      <p:pic>
        <p:nvPicPr>
          <p:cNvPr id="6" name="Picture Placeholder 5">
            <a:extLst>
              <a:ext uri="{FF2B5EF4-FFF2-40B4-BE49-F238E27FC236}">
                <a16:creationId xmlns:a16="http://schemas.microsoft.com/office/drawing/2014/main" id="{692257B9-E299-CB39-2289-A64C650A2454}"/>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9376" b="9376"/>
          <a:stretch>
            <a:fillRect/>
          </a:stretch>
        </p:blipFill>
        <p:spPr>
          <a:xfrm>
            <a:off x="413887" y="1537635"/>
            <a:ext cx="6858000" cy="4206240"/>
          </a:xfrm>
        </p:spPr>
      </p:pic>
      <p:sp>
        <p:nvSpPr>
          <p:cNvPr id="4" name="Text Placeholder 3"/>
          <p:cNvSpPr>
            <a:spLocks noGrp="1"/>
          </p:cNvSpPr>
          <p:nvPr>
            <p:ph type="body" sz="half" idx="2"/>
          </p:nvPr>
        </p:nvSpPr>
        <p:spPr>
          <a:xfrm>
            <a:off x="8229600" y="2233061"/>
            <a:ext cx="3474720" cy="3676851"/>
          </a:xfrm>
        </p:spPr>
        <p:txBody>
          <a:bodyPr>
            <a:normAutofit fontScale="92500" lnSpcReduction="10000"/>
          </a:bodyPr>
          <a:lstStyle/>
          <a:p>
            <a:pPr marL="285750" indent="-285750">
              <a:buFont typeface="Arial" panose="020B0604020202020204" pitchFamily="34" charset="0"/>
              <a:buChar char="•"/>
            </a:pPr>
            <a:r>
              <a:rPr lang="en-US" b="1" dirty="0"/>
              <a:t>Heritage Park hosts “Music at the Clock” during warm weather months on Friday Nights.</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Community members and tourists gather at the mural for family, homecoming, prom, wedding, and overall fun photos!</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Featured in the State of Illinois Sesquicentennial Passport 2018 of Things to See </a:t>
            </a:r>
          </a:p>
        </p:txBody>
      </p:sp>
    </p:spTree>
    <p:extLst>
      <p:ext uri="{BB962C8B-B14F-4D97-AF65-F5344CB8AC3E}">
        <p14:creationId xmlns:p14="http://schemas.microsoft.com/office/powerpoint/2010/main" val="3392644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FD8E0-55EE-D018-6183-1A8B35C2F42D}"/>
              </a:ext>
            </a:extLst>
          </p:cNvPr>
          <p:cNvSpPr>
            <a:spLocks noGrp="1"/>
          </p:cNvSpPr>
          <p:nvPr>
            <p:ph type="title"/>
          </p:nvPr>
        </p:nvSpPr>
        <p:spPr>
          <a:xfrm>
            <a:off x="8037094" y="310414"/>
            <a:ext cx="3224463" cy="1188720"/>
          </a:xfrm>
        </p:spPr>
        <p:txBody>
          <a:bodyPr/>
          <a:lstStyle/>
          <a:p>
            <a:r>
              <a:rPr lang="en-US" dirty="0"/>
              <a:t>Local Artist</a:t>
            </a:r>
          </a:p>
        </p:txBody>
      </p:sp>
      <p:pic>
        <p:nvPicPr>
          <p:cNvPr id="7" name="Picture Placeholder 6">
            <a:extLst>
              <a:ext uri="{FF2B5EF4-FFF2-40B4-BE49-F238E27FC236}">
                <a16:creationId xmlns:a16="http://schemas.microsoft.com/office/drawing/2014/main" id="{ECFC038D-4C5C-BE2B-CA62-79CDE99883F3}"/>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9227" r="9227"/>
          <a:stretch>
            <a:fillRect/>
          </a:stretch>
        </p:blipFill>
        <p:spPr>
          <a:xfrm>
            <a:off x="1807695" y="4400460"/>
            <a:ext cx="4437498" cy="2012604"/>
          </a:xfrm>
          <a:prstGeom prst="rect">
            <a:avLst/>
          </a:prstGeom>
          <a:ln w="228600" cap="sq" cmpd="thickThin">
            <a:solidFill>
              <a:srgbClr val="000000"/>
            </a:solidFill>
            <a:prstDash val="solid"/>
            <a:miter lim="800000"/>
          </a:ln>
          <a:effectLst>
            <a:innerShdw blurRad="76200">
              <a:srgbClr val="000000"/>
            </a:innerShdw>
          </a:effectLst>
        </p:spPr>
      </p:pic>
      <p:sp>
        <p:nvSpPr>
          <p:cNvPr id="4" name="Text Placeholder 3">
            <a:extLst>
              <a:ext uri="{FF2B5EF4-FFF2-40B4-BE49-F238E27FC236}">
                <a16:creationId xmlns:a16="http://schemas.microsoft.com/office/drawing/2014/main" id="{B11220DB-DC31-9A15-B6DF-D3CCCB29C115}"/>
              </a:ext>
            </a:extLst>
          </p:cNvPr>
          <p:cNvSpPr>
            <a:spLocks noGrp="1"/>
          </p:cNvSpPr>
          <p:nvPr>
            <p:ph type="body" sz="half" idx="2"/>
          </p:nvPr>
        </p:nvSpPr>
        <p:spPr>
          <a:xfrm>
            <a:off x="7911967" y="2011680"/>
            <a:ext cx="4138862" cy="5005137"/>
          </a:xfrm>
        </p:spPr>
        <p:txBody>
          <a:bodyPr>
            <a:noAutofit/>
          </a:bodyPr>
          <a:lstStyle/>
          <a:p>
            <a:r>
              <a:rPr lang="en-US" sz="2800" b="1" dirty="0">
                <a:solidFill>
                  <a:schemeClr val="bg2">
                    <a:lumMod val="25000"/>
                  </a:schemeClr>
                </a:solidFill>
              </a:rPr>
              <a:t>Susan Burton</a:t>
            </a:r>
          </a:p>
          <a:p>
            <a:r>
              <a:rPr lang="en-US" sz="2000" b="1" dirty="0">
                <a:solidFill>
                  <a:schemeClr val="bg2">
                    <a:lumMod val="25000"/>
                  </a:schemeClr>
                </a:solidFill>
              </a:rPr>
              <a:t>Renown National Mosaic Artist</a:t>
            </a:r>
          </a:p>
          <a:p>
            <a:r>
              <a:rPr lang="en-US" sz="2000" b="0" i="0" dirty="0">
                <a:solidFill>
                  <a:srgbClr val="222222"/>
                </a:solidFill>
                <a:effectLst/>
                <a:latin typeface="corporate-a-condensed"/>
              </a:rPr>
              <a:t>Susan Burton uses concrete, metals and mosaics with many different sculptural techniques. Utilizing both natural and manmade materials Burton creates inspiring projects. Her extensive home studio is home to many sculptures throughout her ten acre mini-farm in Ottawa, IL. She loves to challenge herself with new materials and undertakings</a:t>
            </a:r>
            <a:endParaRPr lang="en-US" sz="2000" b="1" dirty="0">
              <a:solidFill>
                <a:schemeClr val="bg2">
                  <a:lumMod val="25000"/>
                </a:schemeClr>
              </a:solidFill>
            </a:endParaRPr>
          </a:p>
          <a:p>
            <a:endParaRPr lang="en-US" sz="2800" b="1" dirty="0">
              <a:solidFill>
                <a:schemeClr val="bg2">
                  <a:lumMod val="25000"/>
                </a:schemeClr>
              </a:solidFill>
            </a:endParaRPr>
          </a:p>
          <a:p>
            <a:endParaRPr lang="en-US" sz="2800" b="1" dirty="0">
              <a:solidFill>
                <a:schemeClr val="bg2">
                  <a:lumMod val="25000"/>
                </a:schemeClr>
              </a:solidFill>
            </a:endParaRPr>
          </a:p>
        </p:txBody>
      </p:sp>
      <p:sp>
        <p:nvSpPr>
          <p:cNvPr id="5" name="AutoShape 2">
            <a:extLst>
              <a:ext uri="{FF2B5EF4-FFF2-40B4-BE49-F238E27FC236}">
                <a16:creationId xmlns:a16="http://schemas.microsoft.com/office/drawing/2014/main" id="{85DEA300-74C7-E00E-EDE7-4C8518E1F66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a:extLst>
              <a:ext uri="{FF2B5EF4-FFF2-40B4-BE49-F238E27FC236}">
                <a16:creationId xmlns:a16="http://schemas.microsoft.com/office/drawing/2014/main" id="{E1F3E4FC-F353-7D33-AA4A-1D7DD91A44D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t="-446" r="7312"/>
          <a:stretch/>
        </p:blipFill>
        <p:spPr>
          <a:xfrm>
            <a:off x="1320966" y="397065"/>
            <a:ext cx="2221132" cy="3288912"/>
          </a:xfrm>
          <a:prstGeom prst="rect">
            <a:avLst/>
          </a:prstGeom>
          <a:ln w="228600" cap="sq" cmpd="thickThin">
            <a:solidFill>
              <a:srgbClr val="000000"/>
            </a:solidFill>
            <a:prstDash val="solid"/>
            <a:miter lim="800000"/>
          </a:ln>
          <a:effectLst>
            <a:innerShdw blurRad="76200">
              <a:srgbClr val="000000"/>
            </a:innerShdw>
          </a:effectLst>
        </p:spPr>
      </p:pic>
      <p:pic>
        <p:nvPicPr>
          <p:cNvPr id="13" name="Picture 12">
            <a:extLst>
              <a:ext uri="{FF2B5EF4-FFF2-40B4-BE49-F238E27FC236}">
                <a16:creationId xmlns:a16="http://schemas.microsoft.com/office/drawing/2014/main" id="{A180E282-F0F3-E98A-E4E4-BF4626EAEAF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32973" y="549513"/>
            <a:ext cx="2630905" cy="3136464"/>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596051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3735" y="469232"/>
            <a:ext cx="4061861" cy="1010652"/>
          </a:xfrm>
        </p:spPr>
        <p:txBody>
          <a:bodyPr>
            <a:noAutofit/>
          </a:bodyPr>
          <a:lstStyle/>
          <a:p>
            <a:r>
              <a:rPr lang="en-US" sz="5400" dirty="0"/>
              <a:t>Big Ideas </a:t>
            </a:r>
          </a:p>
        </p:txBody>
      </p:sp>
      <p:pic>
        <p:nvPicPr>
          <p:cNvPr id="5" name="Picture 4">
            <a:extLst>
              <a:ext uri="{FF2B5EF4-FFF2-40B4-BE49-F238E27FC236}">
                <a16:creationId xmlns:a16="http://schemas.microsoft.com/office/drawing/2014/main" id="{3A07E6B3-8A7F-1783-97EF-69F3BF88FF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243" y="1820378"/>
            <a:ext cx="4289659" cy="3217244"/>
          </a:xfrm>
          <a:prstGeom prst="rect">
            <a:avLst/>
          </a:prstGeom>
          <a:ln w="228600" cap="sq" cmpd="thickThin">
            <a:solidFill>
              <a:srgbClr val="000000"/>
            </a:solidFill>
            <a:prstDash val="solid"/>
            <a:miter lim="800000"/>
          </a:ln>
          <a:effectLst>
            <a:innerShdw blurRad="76200">
              <a:srgbClr val="000000"/>
            </a:innerShdw>
          </a:effectLst>
        </p:spPr>
      </p:pic>
      <p:pic>
        <p:nvPicPr>
          <p:cNvPr id="8" name="Picture 7">
            <a:extLst>
              <a:ext uri="{FF2B5EF4-FFF2-40B4-BE49-F238E27FC236}">
                <a16:creationId xmlns:a16="http://schemas.microsoft.com/office/drawing/2014/main" id="{4623E154-6041-DB56-BE71-709051BFD3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9630" y="1820378"/>
            <a:ext cx="4289659" cy="3217244"/>
          </a:xfrm>
          <a:prstGeom prst="rect">
            <a:avLst/>
          </a:prstGeom>
          <a:ln w="228600" cap="sq" cmpd="thickThin">
            <a:solidFill>
              <a:srgbClr val="000000"/>
            </a:solidFill>
            <a:prstDash val="solid"/>
            <a:miter lim="800000"/>
          </a:ln>
          <a:effectLst>
            <a:innerShdw blurRad="76200">
              <a:srgbClr val="000000"/>
            </a:innerShdw>
          </a:effectLst>
        </p:spPr>
      </p:pic>
      <p:sp>
        <p:nvSpPr>
          <p:cNvPr id="10" name="TextBox 9">
            <a:extLst>
              <a:ext uri="{FF2B5EF4-FFF2-40B4-BE49-F238E27FC236}">
                <a16:creationId xmlns:a16="http://schemas.microsoft.com/office/drawing/2014/main" id="{22F1A11C-2EE2-531D-FF8B-D2054FD3D2A9}"/>
              </a:ext>
            </a:extLst>
          </p:cNvPr>
          <p:cNvSpPr txBox="1"/>
          <p:nvPr/>
        </p:nvSpPr>
        <p:spPr>
          <a:xfrm>
            <a:off x="6469781" y="5517682"/>
            <a:ext cx="3869356" cy="365760"/>
          </a:xfrm>
          <a:prstGeom prst="rect">
            <a:avLst/>
          </a:prstGeom>
          <a:noFill/>
        </p:spPr>
        <p:txBody>
          <a:bodyPr wrap="square" rtlCol="0">
            <a:spAutoFit/>
          </a:bodyPr>
          <a:lstStyle/>
          <a:p>
            <a:endParaRPr lang="en-US" dirty="0"/>
          </a:p>
        </p:txBody>
      </p:sp>
      <p:sp>
        <p:nvSpPr>
          <p:cNvPr id="11" name="TextBox 10">
            <a:extLst>
              <a:ext uri="{FF2B5EF4-FFF2-40B4-BE49-F238E27FC236}">
                <a16:creationId xmlns:a16="http://schemas.microsoft.com/office/drawing/2014/main" id="{2C0E79F6-1FF5-7BBE-CC38-E65EF26CA7F9}"/>
              </a:ext>
            </a:extLst>
          </p:cNvPr>
          <p:cNvSpPr txBox="1"/>
          <p:nvPr/>
        </p:nvSpPr>
        <p:spPr>
          <a:xfrm>
            <a:off x="1852863" y="5256072"/>
            <a:ext cx="2446421" cy="523220"/>
          </a:xfrm>
          <a:prstGeom prst="rect">
            <a:avLst/>
          </a:prstGeom>
          <a:noFill/>
        </p:spPr>
        <p:txBody>
          <a:bodyPr wrap="square" rtlCol="0">
            <a:spAutoFit/>
          </a:bodyPr>
          <a:lstStyle/>
          <a:p>
            <a:r>
              <a:rPr lang="en-US" sz="2800" dirty="0"/>
              <a:t>Lady Liberty</a:t>
            </a:r>
          </a:p>
        </p:txBody>
      </p:sp>
      <p:sp>
        <p:nvSpPr>
          <p:cNvPr id="12" name="TextBox 11">
            <a:extLst>
              <a:ext uri="{FF2B5EF4-FFF2-40B4-BE49-F238E27FC236}">
                <a16:creationId xmlns:a16="http://schemas.microsoft.com/office/drawing/2014/main" id="{1C348EEE-E06C-05B5-921E-D0DD9A09913E}"/>
              </a:ext>
            </a:extLst>
          </p:cNvPr>
          <p:cNvSpPr txBox="1"/>
          <p:nvPr/>
        </p:nvSpPr>
        <p:spPr>
          <a:xfrm>
            <a:off x="7403433" y="5324929"/>
            <a:ext cx="2212206" cy="523220"/>
          </a:xfrm>
          <a:prstGeom prst="rect">
            <a:avLst/>
          </a:prstGeom>
          <a:noFill/>
        </p:spPr>
        <p:txBody>
          <a:bodyPr wrap="square" rtlCol="0">
            <a:spAutoFit/>
          </a:bodyPr>
          <a:lstStyle/>
          <a:p>
            <a:r>
              <a:rPr lang="en-US" sz="2800" dirty="0"/>
              <a:t>Mr. Lincoln</a:t>
            </a:r>
          </a:p>
        </p:txBody>
      </p:sp>
    </p:spTree>
    <p:extLst>
      <p:ext uri="{BB962C8B-B14F-4D97-AF65-F5344CB8AC3E}">
        <p14:creationId xmlns:p14="http://schemas.microsoft.com/office/powerpoint/2010/main" val="1940049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0967" y="602398"/>
            <a:ext cx="4181375" cy="641350"/>
          </a:xfrm>
        </p:spPr>
        <p:txBody>
          <a:bodyPr>
            <a:normAutofit fontScale="90000"/>
          </a:bodyPr>
          <a:lstStyle/>
          <a:p>
            <a:pPr algn="ctr"/>
            <a:r>
              <a:rPr lang="en-US" sz="4400" dirty="0"/>
              <a:t>BIG ART</a:t>
            </a:r>
          </a:p>
        </p:txBody>
      </p:sp>
      <p:sp>
        <p:nvSpPr>
          <p:cNvPr id="3" name="Text Placeholder 2"/>
          <p:cNvSpPr>
            <a:spLocks noGrp="1"/>
          </p:cNvSpPr>
          <p:nvPr>
            <p:ph type="body" idx="1"/>
          </p:nvPr>
        </p:nvSpPr>
        <p:spPr>
          <a:xfrm>
            <a:off x="829537" y="5622925"/>
            <a:ext cx="4727448" cy="641350"/>
          </a:xfrm>
        </p:spPr>
        <p:txBody>
          <a:bodyPr/>
          <a:lstStyle/>
          <a:p>
            <a:pPr algn="ctr"/>
            <a:r>
              <a:rPr lang="en-US" dirty="0"/>
              <a:t>Droid</a:t>
            </a:r>
          </a:p>
        </p:txBody>
      </p:sp>
      <p:sp>
        <p:nvSpPr>
          <p:cNvPr id="5" name="Text Placeholder 4"/>
          <p:cNvSpPr>
            <a:spLocks noGrp="1"/>
          </p:cNvSpPr>
          <p:nvPr>
            <p:ph type="body" sz="quarter" idx="3"/>
          </p:nvPr>
        </p:nvSpPr>
        <p:spPr>
          <a:xfrm>
            <a:off x="6217179" y="5508859"/>
            <a:ext cx="4727448" cy="641350"/>
          </a:xfrm>
        </p:spPr>
        <p:txBody>
          <a:bodyPr/>
          <a:lstStyle/>
          <a:p>
            <a:pPr algn="ctr"/>
            <a:r>
              <a:rPr lang="en-US" dirty="0"/>
              <a:t>Big Corn</a:t>
            </a:r>
          </a:p>
        </p:txBody>
      </p:sp>
      <p:pic>
        <p:nvPicPr>
          <p:cNvPr id="7" name="Content Placeholder 6">
            <a:extLst>
              <a:ext uri="{FF2B5EF4-FFF2-40B4-BE49-F238E27FC236}">
                <a16:creationId xmlns:a16="http://schemas.microsoft.com/office/drawing/2014/main" id="{E94664F0-49B8-0E01-0165-08D895FF6F30}"/>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4309" b="3382"/>
          <a:stretch/>
        </p:blipFill>
        <p:spPr>
          <a:xfrm>
            <a:off x="1295400" y="1692275"/>
            <a:ext cx="4107519" cy="3473450"/>
          </a:xfrm>
          <a:prstGeom prst="rect">
            <a:avLst/>
          </a:prstGeom>
          <a:ln w="228600" cap="sq" cmpd="thickThin">
            <a:solidFill>
              <a:srgbClr val="000000"/>
            </a:solidFill>
            <a:prstDash val="solid"/>
            <a:miter lim="800000"/>
          </a:ln>
          <a:effectLst>
            <a:innerShdw blurRad="76200">
              <a:srgbClr val="000000"/>
            </a:innerShdw>
          </a:effectLst>
        </p:spPr>
      </p:pic>
      <p:pic>
        <p:nvPicPr>
          <p:cNvPr id="8" name="Content Placeholder 7">
            <a:extLst>
              <a:ext uri="{FF2B5EF4-FFF2-40B4-BE49-F238E27FC236}">
                <a16:creationId xmlns:a16="http://schemas.microsoft.com/office/drawing/2014/main" id="{0C689DFE-D102-A925-B1C2-3600BF562D9B}"/>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313361" y="1779704"/>
            <a:ext cx="4631266" cy="347345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14670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8463" y="385009"/>
            <a:ext cx="2695074" cy="927191"/>
          </a:xfrm>
        </p:spPr>
        <p:txBody>
          <a:bodyPr>
            <a:normAutofit/>
          </a:bodyPr>
          <a:lstStyle/>
          <a:p>
            <a:r>
              <a:rPr lang="en-US" sz="4400" dirty="0"/>
              <a:t>BIG ART</a:t>
            </a:r>
          </a:p>
        </p:txBody>
      </p:sp>
      <p:sp>
        <p:nvSpPr>
          <p:cNvPr id="3" name="Text Placeholder 2"/>
          <p:cNvSpPr>
            <a:spLocks noGrp="1"/>
          </p:cNvSpPr>
          <p:nvPr>
            <p:ph type="body" idx="1"/>
          </p:nvPr>
        </p:nvSpPr>
        <p:spPr>
          <a:xfrm>
            <a:off x="997017" y="5509131"/>
            <a:ext cx="4727448" cy="641350"/>
          </a:xfrm>
        </p:spPr>
        <p:txBody>
          <a:bodyPr/>
          <a:lstStyle/>
          <a:p>
            <a:pPr algn="ctr"/>
            <a:r>
              <a:rPr lang="en-US" dirty="0"/>
              <a:t>Silo</a:t>
            </a:r>
          </a:p>
        </p:txBody>
      </p:sp>
      <p:sp>
        <p:nvSpPr>
          <p:cNvPr id="5" name="Text Placeholder 4"/>
          <p:cNvSpPr>
            <a:spLocks noGrp="1"/>
          </p:cNvSpPr>
          <p:nvPr>
            <p:ph type="body" sz="quarter" idx="3"/>
          </p:nvPr>
        </p:nvSpPr>
        <p:spPr>
          <a:xfrm>
            <a:off x="6312089" y="5432129"/>
            <a:ext cx="4727448" cy="795354"/>
          </a:xfrm>
        </p:spPr>
        <p:txBody>
          <a:bodyPr/>
          <a:lstStyle/>
          <a:p>
            <a:pPr algn="ctr"/>
            <a:r>
              <a:rPr lang="en-US" dirty="0"/>
              <a:t>Native American Chief</a:t>
            </a:r>
          </a:p>
        </p:txBody>
      </p:sp>
      <p:pic>
        <p:nvPicPr>
          <p:cNvPr id="24" name="Content Placeholder 23">
            <a:extLst>
              <a:ext uri="{FF2B5EF4-FFF2-40B4-BE49-F238E27FC236}">
                <a16:creationId xmlns:a16="http://schemas.microsoft.com/office/drawing/2014/main" id="{B3014826-990E-EA4E-49E4-D77711509FEC}"/>
              </a:ext>
            </a:extLst>
          </p:cNvPr>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6467537" y="2396443"/>
            <a:ext cx="4572000" cy="2831592"/>
          </a:xfrm>
          <a:prstGeom prst="rect">
            <a:avLst/>
          </a:prstGeom>
          <a:ln w="228600" cap="sq" cmpd="thickThin">
            <a:solidFill>
              <a:srgbClr val="000000"/>
            </a:solidFill>
            <a:prstDash val="solid"/>
            <a:miter lim="800000"/>
          </a:ln>
          <a:effectLst>
            <a:innerShdw blurRad="76200">
              <a:srgbClr val="000000"/>
            </a:innerShdw>
          </a:effectLst>
        </p:spPr>
      </p:pic>
      <p:pic>
        <p:nvPicPr>
          <p:cNvPr id="28" name="Content Placeholder 27">
            <a:extLst>
              <a:ext uri="{FF2B5EF4-FFF2-40B4-BE49-F238E27FC236}">
                <a16:creationId xmlns:a16="http://schemas.microsoft.com/office/drawing/2014/main" id="{97F925AF-0F62-4335-ED67-58F6BEA7C44A}"/>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1074741" y="2396443"/>
            <a:ext cx="4572000" cy="2831592"/>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409000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FDADA-4DA9-4413-2D90-26FBDF1655F5}"/>
              </a:ext>
            </a:extLst>
          </p:cNvPr>
          <p:cNvSpPr>
            <a:spLocks noGrp="1"/>
          </p:cNvSpPr>
          <p:nvPr>
            <p:ph type="title"/>
          </p:nvPr>
        </p:nvSpPr>
        <p:spPr>
          <a:xfrm>
            <a:off x="7937635" y="685800"/>
            <a:ext cx="4254365" cy="469232"/>
          </a:xfrm>
        </p:spPr>
        <p:txBody>
          <a:bodyPr>
            <a:normAutofit fontScale="90000"/>
          </a:bodyPr>
          <a:lstStyle/>
          <a:p>
            <a:r>
              <a:rPr lang="en-US" dirty="0"/>
              <a:t>Recommendations</a:t>
            </a:r>
          </a:p>
        </p:txBody>
      </p:sp>
      <p:sp>
        <p:nvSpPr>
          <p:cNvPr id="3" name="Content Placeholder 2">
            <a:extLst>
              <a:ext uri="{FF2B5EF4-FFF2-40B4-BE49-F238E27FC236}">
                <a16:creationId xmlns:a16="http://schemas.microsoft.com/office/drawing/2014/main" id="{BBFC765C-7B1A-8E71-28A0-46EA8DFFEDDF}"/>
              </a:ext>
            </a:extLst>
          </p:cNvPr>
          <p:cNvSpPr>
            <a:spLocks noGrp="1"/>
          </p:cNvSpPr>
          <p:nvPr>
            <p:ph idx="1"/>
          </p:nvPr>
        </p:nvSpPr>
        <p:spPr>
          <a:xfrm>
            <a:off x="761426" y="277930"/>
            <a:ext cx="6126480" cy="6302140"/>
          </a:xfrm>
        </p:spPr>
        <p:txBody>
          <a:bodyPr>
            <a:normAutofit lnSpcReduction="10000"/>
          </a:bodyPr>
          <a:lstStyle/>
          <a:p>
            <a:r>
              <a:rPr lang="en-US" dirty="0"/>
              <a:t>Pick a Theme</a:t>
            </a:r>
          </a:p>
          <a:p>
            <a:r>
              <a:rPr lang="en-US" dirty="0"/>
              <a:t>Implement Façade Grant Program</a:t>
            </a:r>
          </a:p>
          <a:p>
            <a:r>
              <a:rPr lang="en-US" dirty="0"/>
              <a:t>Develop the Raceway</a:t>
            </a:r>
          </a:p>
          <a:p>
            <a:r>
              <a:rPr lang="en-US" dirty="0"/>
              <a:t>Market in Partnership with Starved Rock State Park, Buffalo Rock, and Matthiessen Park</a:t>
            </a:r>
          </a:p>
          <a:p>
            <a:r>
              <a:rPr lang="en-US" sz="1900" dirty="0"/>
              <a:t>Develop &amp; Participate in Cross Country Cycling Route</a:t>
            </a:r>
          </a:p>
          <a:p>
            <a:r>
              <a:rPr lang="en-US" dirty="0"/>
              <a:t>Develop BIG ART</a:t>
            </a:r>
          </a:p>
          <a:p>
            <a:r>
              <a:rPr lang="en-US" dirty="0"/>
              <a:t>Develop More Recreational and Commercial Inland Marine Commerce</a:t>
            </a:r>
          </a:p>
          <a:p>
            <a:r>
              <a:rPr lang="en-US" dirty="0"/>
              <a:t>Develop Illinois &amp; Michigan Canal amenities</a:t>
            </a:r>
          </a:p>
          <a:p>
            <a:r>
              <a:rPr lang="en-US" dirty="0"/>
              <a:t>Address Empty Buildings – it will happen</a:t>
            </a:r>
          </a:p>
          <a:p>
            <a:r>
              <a:rPr lang="en-US" dirty="0"/>
              <a:t>Connect with Pam </a:t>
            </a:r>
            <a:r>
              <a:rPr lang="en-US" dirty="0" err="1"/>
              <a:t>Schallhorn</a:t>
            </a:r>
            <a:r>
              <a:rPr lang="en-US" dirty="0"/>
              <a:t>, University of Illinois Extension</a:t>
            </a:r>
          </a:p>
          <a:p>
            <a:r>
              <a:rPr lang="en-US" dirty="0"/>
              <a:t>Follow up Meeting for Data</a:t>
            </a:r>
          </a:p>
          <a:p>
            <a:r>
              <a:rPr lang="en-US" dirty="0"/>
              <a:t>Involve the Community </a:t>
            </a:r>
          </a:p>
          <a:p>
            <a:endParaRPr lang="en-US" dirty="0"/>
          </a:p>
        </p:txBody>
      </p:sp>
    </p:spTree>
    <p:extLst>
      <p:ext uri="{BB962C8B-B14F-4D97-AF65-F5344CB8AC3E}">
        <p14:creationId xmlns:p14="http://schemas.microsoft.com/office/powerpoint/2010/main" val="142323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088D3-6E67-CC6A-682A-922CB8E7FDC7}"/>
              </a:ext>
            </a:extLst>
          </p:cNvPr>
          <p:cNvSpPr>
            <a:spLocks noGrp="1"/>
          </p:cNvSpPr>
          <p:nvPr>
            <p:ph type="ctrTitle"/>
          </p:nvPr>
        </p:nvSpPr>
        <p:spPr>
          <a:xfrm>
            <a:off x="806919" y="356135"/>
            <a:ext cx="3707329" cy="1357162"/>
          </a:xfrm>
        </p:spPr>
        <p:txBody>
          <a:bodyPr>
            <a:normAutofit/>
          </a:bodyPr>
          <a:lstStyle/>
          <a:p>
            <a:r>
              <a:rPr lang="en-US" sz="4000" dirty="0"/>
              <a:t>Contact US </a:t>
            </a:r>
            <a:br>
              <a:rPr lang="en-US" dirty="0"/>
            </a:br>
            <a:endParaRPr lang="en-US" sz="2800" dirty="0"/>
          </a:p>
        </p:txBody>
      </p:sp>
      <p:sp>
        <p:nvSpPr>
          <p:cNvPr id="3" name="Subtitle 2">
            <a:extLst>
              <a:ext uri="{FF2B5EF4-FFF2-40B4-BE49-F238E27FC236}">
                <a16:creationId xmlns:a16="http://schemas.microsoft.com/office/drawing/2014/main" id="{1F397DFE-16DD-7E17-03DE-3161D4C7FA90}"/>
              </a:ext>
            </a:extLst>
          </p:cNvPr>
          <p:cNvSpPr>
            <a:spLocks noGrp="1"/>
          </p:cNvSpPr>
          <p:nvPr>
            <p:ph type="subTitle" idx="1"/>
          </p:nvPr>
        </p:nvSpPr>
        <p:spPr>
          <a:xfrm>
            <a:off x="806919" y="1905801"/>
            <a:ext cx="5391752" cy="1116531"/>
          </a:xfrm>
        </p:spPr>
        <p:txBody>
          <a:bodyPr>
            <a:normAutofit/>
          </a:bodyPr>
          <a:lstStyle/>
          <a:p>
            <a:r>
              <a:rPr lang="en-US" sz="4400" dirty="0"/>
              <a:t>Here &amp; Again, Inc.</a:t>
            </a:r>
            <a:br>
              <a:rPr lang="en-US" sz="4400" dirty="0"/>
            </a:br>
            <a:r>
              <a:rPr lang="en-US" sz="2800" dirty="0"/>
              <a:t>501c3 NPO</a:t>
            </a:r>
          </a:p>
          <a:p>
            <a:endParaRPr lang="en-US" sz="2800" dirty="0"/>
          </a:p>
          <a:p>
            <a:endParaRPr lang="en-US" sz="2800" dirty="0"/>
          </a:p>
          <a:p>
            <a:endParaRPr lang="en-US" sz="2800" dirty="0"/>
          </a:p>
        </p:txBody>
      </p:sp>
      <p:sp>
        <p:nvSpPr>
          <p:cNvPr id="4" name="TextBox 3">
            <a:extLst>
              <a:ext uri="{FF2B5EF4-FFF2-40B4-BE49-F238E27FC236}">
                <a16:creationId xmlns:a16="http://schemas.microsoft.com/office/drawing/2014/main" id="{503F6987-8104-F0C6-DADC-F606844B0DA8}"/>
              </a:ext>
            </a:extLst>
          </p:cNvPr>
          <p:cNvSpPr txBox="1"/>
          <p:nvPr/>
        </p:nvSpPr>
        <p:spPr>
          <a:xfrm rot="10800000" flipV="1">
            <a:off x="1135780" y="3689447"/>
            <a:ext cx="4052236" cy="1415772"/>
          </a:xfrm>
          <a:prstGeom prst="rect">
            <a:avLst/>
          </a:prstGeom>
          <a:noFill/>
        </p:spPr>
        <p:txBody>
          <a:bodyPr wrap="square" rtlCol="0">
            <a:spAutoFit/>
          </a:bodyPr>
          <a:lstStyle/>
          <a:p>
            <a:r>
              <a:rPr lang="en-US" sz="1800" b="1" dirty="0"/>
              <a:t>DeAnna Carlson</a:t>
            </a:r>
          </a:p>
          <a:p>
            <a:r>
              <a:rPr lang="en-US" sz="1400" b="1" dirty="0"/>
              <a:t>Director</a:t>
            </a:r>
          </a:p>
          <a:p>
            <a:endParaRPr lang="en-US" sz="1800" b="1" dirty="0"/>
          </a:p>
          <a:p>
            <a:r>
              <a:rPr lang="en-US" sz="1800" b="1" dirty="0"/>
              <a:t>815.488.6611 Mobile Direct</a:t>
            </a:r>
          </a:p>
          <a:p>
            <a:r>
              <a:rPr lang="en-US" sz="1800" b="1" dirty="0"/>
              <a:t>carlsonoffice61370@gmail.com</a:t>
            </a:r>
          </a:p>
        </p:txBody>
      </p:sp>
      <p:sp>
        <p:nvSpPr>
          <p:cNvPr id="6" name="TextBox 5">
            <a:extLst>
              <a:ext uri="{FF2B5EF4-FFF2-40B4-BE49-F238E27FC236}">
                <a16:creationId xmlns:a16="http://schemas.microsoft.com/office/drawing/2014/main" id="{A9286B24-D2EC-FDA9-FB92-48480ED77B1D}"/>
              </a:ext>
            </a:extLst>
          </p:cNvPr>
          <p:cNvSpPr txBox="1"/>
          <p:nvPr/>
        </p:nvSpPr>
        <p:spPr>
          <a:xfrm>
            <a:off x="6602928" y="3601986"/>
            <a:ext cx="4052237" cy="1415772"/>
          </a:xfrm>
          <a:prstGeom prst="rect">
            <a:avLst/>
          </a:prstGeom>
          <a:noFill/>
        </p:spPr>
        <p:txBody>
          <a:bodyPr wrap="square" rtlCol="0">
            <a:spAutoFit/>
          </a:bodyPr>
          <a:lstStyle/>
          <a:p>
            <a:r>
              <a:rPr lang="en-US" b="1" dirty="0"/>
              <a:t>Katie Troccoli</a:t>
            </a:r>
          </a:p>
          <a:p>
            <a:r>
              <a:rPr lang="en-US" sz="1400" b="1" dirty="0"/>
              <a:t>Founder</a:t>
            </a:r>
          </a:p>
          <a:p>
            <a:endParaRPr lang="en-US" b="1" dirty="0"/>
          </a:p>
          <a:p>
            <a:r>
              <a:rPr lang="en-US" b="1" dirty="0"/>
              <a:t>815.228.2058 Mobile Direct</a:t>
            </a:r>
          </a:p>
          <a:p>
            <a:r>
              <a:rPr lang="en-US" b="1" dirty="0"/>
              <a:t>katiet1@sbcglobal.net</a:t>
            </a:r>
          </a:p>
        </p:txBody>
      </p:sp>
    </p:spTree>
    <p:extLst>
      <p:ext uri="{BB962C8B-B14F-4D97-AF65-F5344CB8AC3E}">
        <p14:creationId xmlns:p14="http://schemas.microsoft.com/office/powerpoint/2010/main" val="2825593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2402" y="712269"/>
            <a:ext cx="6144928" cy="832585"/>
          </a:xfrm>
        </p:spPr>
        <p:txBody>
          <a:bodyPr>
            <a:noAutofit/>
          </a:bodyPr>
          <a:lstStyle/>
          <a:p>
            <a:r>
              <a:rPr lang="en-US" sz="4400" dirty="0"/>
              <a:t>Marseilles History</a:t>
            </a:r>
          </a:p>
        </p:txBody>
      </p:sp>
      <p:sp>
        <p:nvSpPr>
          <p:cNvPr id="4" name="Subtitle 2">
            <a:extLst>
              <a:ext uri="{FF2B5EF4-FFF2-40B4-BE49-F238E27FC236}">
                <a16:creationId xmlns:a16="http://schemas.microsoft.com/office/drawing/2014/main" id="{B9CB2EBC-2CDB-0344-C8B2-2E361A40C58C}"/>
              </a:ext>
            </a:extLst>
          </p:cNvPr>
          <p:cNvSpPr txBox="1">
            <a:spLocks/>
          </p:cNvSpPr>
          <p:nvPr/>
        </p:nvSpPr>
        <p:spPr>
          <a:xfrm>
            <a:off x="1112938" y="1879334"/>
            <a:ext cx="8858836" cy="3433812"/>
          </a:xfrm>
          <a:prstGeom prst="rect">
            <a:avLst/>
          </a:prstGeom>
        </p:spPr>
        <p:txBody>
          <a:bodyPr vert="horz" lIns="91440" tIns="45720" rIns="91440" bIns="45720" rtlCol="0" anchor="t">
            <a:norm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160" indent="0" algn="l" defTabSz="914400"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a:lstStyle>
          <a:p>
            <a:r>
              <a:rPr lang="en-US" sz="2800" dirty="0"/>
              <a:t>Founded in 1830’s when settlers build a cabin by the Illinois River. The arrival of the Illinois-Michigan Canal (1848), the railroad (1853) , and the Nabisco factory (1902) are also milestones in Marseilles History.</a:t>
            </a:r>
          </a:p>
          <a:p>
            <a:r>
              <a:rPr lang="en-US" sz="2800" dirty="0"/>
              <a:t>Currently Marseilles is know for the popular attractions, which include Illini State Park and The Middle East Conflicts Wall Memorial</a:t>
            </a:r>
            <a:r>
              <a:rPr lang="en-US" dirty="0"/>
              <a:t>.</a:t>
            </a:r>
          </a:p>
        </p:txBody>
      </p:sp>
    </p:spTree>
    <p:extLst>
      <p:ext uri="{BB962C8B-B14F-4D97-AF65-F5344CB8AC3E}">
        <p14:creationId xmlns:p14="http://schemas.microsoft.com/office/powerpoint/2010/main" val="14246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B6301-B7AF-6B8F-A4CE-7D3AF3E2D786}"/>
              </a:ext>
            </a:extLst>
          </p:cNvPr>
          <p:cNvSpPr>
            <a:spLocks noGrp="1"/>
          </p:cNvSpPr>
          <p:nvPr>
            <p:ph type="title"/>
          </p:nvPr>
        </p:nvSpPr>
        <p:spPr>
          <a:xfrm>
            <a:off x="481262" y="592757"/>
            <a:ext cx="7893518" cy="1143000"/>
          </a:xfrm>
        </p:spPr>
        <p:txBody>
          <a:bodyPr>
            <a:normAutofit/>
          </a:bodyPr>
          <a:lstStyle/>
          <a:p>
            <a:pPr algn="ctr"/>
            <a:r>
              <a:rPr lang="en-US" sz="4400" dirty="0"/>
              <a:t>Art &amp; Preservation</a:t>
            </a:r>
          </a:p>
        </p:txBody>
      </p:sp>
      <p:sp>
        <p:nvSpPr>
          <p:cNvPr id="4" name="Content Placeholder 2">
            <a:extLst>
              <a:ext uri="{FF2B5EF4-FFF2-40B4-BE49-F238E27FC236}">
                <a16:creationId xmlns:a16="http://schemas.microsoft.com/office/drawing/2014/main" id="{A7AB3BD1-8834-AF24-4714-6F6582889C0F}"/>
              </a:ext>
            </a:extLst>
          </p:cNvPr>
          <p:cNvSpPr>
            <a:spLocks noGrp="1"/>
          </p:cNvSpPr>
          <p:nvPr>
            <p:ph idx="1"/>
          </p:nvPr>
        </p:nvSpPr>
        <p:spPr>
          <a:xfrm>
            <a:off x="1295400" y="1828800"/>
            <a:ext cx="9601200" cy="4114800"/>
          </a:xfrm>
        </p:spPr>
        <p:txBody>
          <a:bodyPr/>
          <a:lstStyle/>
          <a:p>
            <a:r>
              <a:rPr lang="en-US" sz="2800" dirty="0"/>
              <a:t>Art &amp; Presentation go hand in hand. These combined enhance real estate values and foster local business keeping communities economically viable.</a:t>
            </a:r>
          </a:p>
          <a:p>
            <a:r>
              <a:rPr lang="en-US" sz="2800" dirty="0"/>
              <a:t>Historic Buildings are a record of ourselves and our communities.</a:t>
            </a:r>
          </a:p>
          <a:p>
            <a:r>
              <a:rPr lang="en-US" sz="2800" dirty="0"/>
              <a:t>Historic places also preserve and promote the human stories of people who built, worked, and lived there.</a:t>
            </a:r>
          </a:p>
          <a:p>
            <a:endParaRPr lang="en-US" dirty="0"/>
          </a:p>
        </p:txBody>
      </p:sp>
    </p:spTree>
    <p:extLst>
      <p:ext uri="{BB962C8B-B14F-4D97-AF65-F5344CB8AC3E}">
        <p14:creationId xmlns:p14="http://schemas.microsoft.com/office/powerpoint/2010/main" val="1799969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1EBF6-47DC-1A29-2918-1E6C7D8E0EEE}"/>
              </a:ext>
            </a:extLst>
          </p:cNvPr>
          <p:cNvSpPr>
            <a:spLocks noGrp="1"/>
          </p:cNvSpPr>
          <p:nvPr>
            <p:ph type="title"/>
          </p:nvPr>
        </p:nvSpPr>
        <p:spPr>
          <a:xfrm>
            <a:off x="8229600" y="339290"/>
            <a:ext cx="3474720" cy="1600200"/>
          </a:xfrm>
        </p:spPr>
        <p:txBody>
          <a:bodyPr>
            <a:normAutofit/>
          </a:bodyPr>
          <a:lstStyle/>
          <a:p>
            <a:pPr algn="ctr"/>
            <a:r>
              <a:rPr lang="en-US" sz="4400" dirty="0"/>
              <a:t>Strengths</a:t>
            </a:r>
            <a:br>
              <a:rPr lang="en-US" sz="4400" dirty="0"/>
            </a:br>
            <a:r>
              <a:rPr lang="en-US" sz="4400" dirty="0"/>
              <a:t>Business</a:t>
            </a:r>
          </a:p>
        </p:txBody>
      </p:sp>
      <p:sp>
        <p:nvSpPr>
          <p:cNvPr id="5" name="Content Placeholder 4">
            <a:extLst>
              <a:ext uri="{FF2B5EF4-FFF2-40B4-BE49-F238E27FC236}">
                <a16:creationId xmlns:a16="http://schemas.microsoft.com/office/drawing/2014/main" id="{B4F7B057-5F36-C798-08BA-887538E3D53B}"/>
              </a:ext>
            </a:extLst>
          </p:cNvPr>
          <p:cNvSpPr txBox="1">
            <a:spLocks noGrp="1"/>
          </p:cNvSpPr>
          <p:nvPr>
            <p:ph idx="1"/>
          </p:nvPr>
        </p:nvSpPr>
        <p:spPr>
          <a:xfrm>
            <a:off x="790575" y="685800"/>
            <a:ext cx="6126163" cy="5706177"/>
          </a:xfrm>
          <a:prstGeom prst="rect">
            <a:avLst/>
          </a:prstGeom>
          <a:noFill/>
        </p:spPr>
        <p:txBody>
          <a:bodyPr wrap="square" rtlCol="0">
            <a:spAutoFit/>
          </a:bodyPr>
          <a:lstStyle/>
          <a:p>
            <a:pPr marL="285750" indent="-285750">
              <a:buFont typeface="Wingdings" panose="05000000000000000000" pitchFamily="2" charset="2"/>
              <a:buChar char="§"/>
            </a:pPr>
            <a:r>
              <a:rPr lang="en-US" sz="2800" b="1" dirty="0"/>
              <a:t>Interstate 80 Exit</a:t>
            </a:r>
          </a:p>
          <a:p>
            <a:pPr marL="285750" indent="-285750">
              <a:buFont typeface="Wingdings" panose="05000000000000000000" pitchFamily="2" charset="2"/>
              <a:buChar char="§"/>
            </a:pPr>
            <a:r>
              <a:rPr lang="en-US" sz="2800" b="1" dirty="0"/>
              <a:t>Downtown Business District</a:t>
            </a:r>
          </a:p>
          <a:p>
            <a:pPr marL="285750" indent="-285750">
              <a:buFont typeface="Wingdings" panose="05000000000000000000" pitchFamily="2" charset="2"/>
              <a:buChar char="§"/>
            </a:pPr>
            <a:r>
              <a:rPr lang="en-US" sz="2800" b="1" dirty="0"/>
              <a:t>Industrial &amp; Manufacturing Businesses</a:t>
            </a:r>
          </a:p>
          <a:p>
            <a:pPr marL="285750" indent="-285750">
              <a:buFont typeface="Wingdings" panose="05000000000000000000" pitchFamily="2" charset="2"/>
              <a:buChar char="§"/>
            </a:pPr>
            <a:r>
              <a:rPr lang="en-US" sz="2800" b="1" dirty="0"/>
              <a:t>Union Laborers’ Local 393</a:t>
            </a:r>
          </a:p>
          <a:p>
            <a:pPr marL="285750" indent="-285750">
              <a:buFont typeface="Wingdings" panose="05000000000000000000" pitchFamily="2" charset="2"/>
              <a:buChar char="§"/>
            </a:pPr>
            <a:r>
              <a:rPr lang="en-US" sz="2800" b="1" dirty="0"/>
              <a:t>Lock &amp; Dam</a:t>
            </a:r>
          </a:p>
          <a:p>
            <a:pPr marL="285750" indent="-285750">
              <a:buFont typeface="Wingdings" panose="05000000000000000000" pitchFamily="2" charset="2"/>
              <a:buChar char="§"/>
            </a:pPr>
            <a:r>
              <a:rPr lang="en-US" sz="2800" b="1" dirty="0"/>
              <a:t>Inland Marine Commerce</a:t>
            </a:r>
          </a:p>
          <a:p>
            <a:pPr marL="285750" indent="-285750">
              <a:buFont typeface="Wingdings" panose="05000000000000000000" pitchFamily="2" charset="2"/>
              <a:buChar char="§"/>
            </a:pPr>
            <a:r>
              <a:rPr lang="en-US" sz="2800" b="1" dirty="0"/>
              <a:t>Railroad Traffic</a:t>
            </a:r>
          </a:p>
          <a:p>
            <a:pPr marL="285750" indent="-285750">
              <a:buFont typeface="Wingdings" panose="05000000000000000000" pitchFamily="2" charset="2"/>
              <a:buChar char="§"/>
            </a:pPr>
            <a:endParaRPr lang="en-US" sz="2800" b="1" dirty="0"/>
          </a:p>
          <a:p>
            <a:pPr marL="285750" indent="-285750">
              <a:buFont typeface="Wingdings" panose="05000000000000000000" pitchFamily="2" charset="2"/>
              <a:buChar char="§"/>
            </a:pPr>
            <a:endParaRPr lang="en-US" dirty="0"/>
          </a:p>
        </p:txBody>
      </p:sp>
    </p:spTree>
    <p:extLst>
      <p:ext uri="{BB962C8B-B14F-4D97-AF65-F5344CB8AC3E}">
        <p14:creationId xmlns:p14="http://schemas.microsoft.com/office/powerpoint/2010/main" val="659823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B58F8-27BC-F423-FCAE-CA88F959B98D}"/>
              </a:ext>
            </a:extLst>
          </p:cNvPr>
          <p:cNvSpPr>
            <a:spLocks noGrp="1"/>
          </p:cNvSpPr>
          <p:nvPr>
            <p:ph type="title"/>
          </p:nvPr>
        </p:nvSpPr>
        <p:spPr>
          <a:xfrm>
            <a:off x="2320489" y="576582"/>
            <a:ext cx="7551021" cy="956912"/>
          </a:xfrm>
        </p:spPr>
        <p:txBody>
          <a:bodyPr>
            <a:normAutofit/>
          </a:bodyPr>
          <a:lstStyle/>
          <a:p>
            <a:r>
              <a:rPr lang="en-US" sz="4400" dirty="0"/>
              <a:t>Strengths Recreational</a:t>
            </a:r>
          </a:p>
        </p:txBody>
      </p:sp>
      <p:sp>
        <p:nvSpPr>
          <p:cNvPr id="3" name="Rectangle 2">
            <a:extLst>
              <a:ext uri="{FF2B5EF4-FFF2-40B4-BE49-F238E27FC236}">
                <a16:creationId xmlns:a16="http://schemas.microsoft.com/office/drawing/2014/main" id="{5DAC92A4-6ABB-897E-37E4-2F6ADAB618B3}"/>
              </a:ext>
            </a:extLst>
          </p:cNvPr>
          <p:cNvSpPr/>
          <p:nvPr/>
        </p:nvSpPr>
        <p:spPr>
          <a:xfrm>
            <a:off x="728110" y="2025192"/>
            <a:ext cx="2920465" cy="1374808"/>
          </a:xfrm>
          <a:prstGeom prst="rect">
            <a:avLst/>
          </a:prstGeom>
          <a:no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4C505AC-3DF9-F3DB-F66F-DC600E78AAA8}"/>
              </a:ext>
            </a:extLst>
          </p:cNvPr>
          <p:cNvSpPr/>
          <p:nvPr/>
        </p:nvSpPr>
        <p:spPr>
          <a:xfrm>
            <a:off x="1846446" y="3896397"/>
            <a:ext cx="3376863" cy="1397266"/>
          </a:xfrm>
          <a:prstGeom prst="rect">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B5C4EFA-B7AB-BFFA-94AB-E305B961528B}"/>
              </a:ext>
            </a:extLst>
          </p:cNvPr>
          <p:cNvSpPr/>
          <p:nvPr/>
        </p:nvSpPr>
        <p:spPr>
          <a:xfrm>
            <a:off x="6197013" y="3931938"/>
            <a:ext cx="3376863" cy="1397266"/>
          </a:xfrm>
          <a:prstGeom prst="rect">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300DEB5-6E55-3117-7B8C-2ED9A46210B9}"/>
              </a:ext>
            </a:extLst>
          </p:cNvPr>
          <p:cNvSpPr/>
          <p:nvPr/>
        </p:nvSpPr>
        <p:spPr>
          <a:xfrm>
            <a:off x="4283943" y="2047975"/>
            <a:ext cx="3826142" cy="1343526"/>
          </a:xfrm>
          <a:prstGeom prst="rect">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93D239D-B838-3026-4C15-03A782F1A3E1}"/>
              </a:ext>
            </a:extLst>
          </p:cNvPr>
          <p:cNvSpPr/>
          <p:nvPr/>
        </p:nvSpPr>
        <p:spPr>
          <a:xfrm>
            <a:off x="8604986" y="2022986"/>
            <a:ext cx="3166712" cy="1374808"/>
          </a:xfrm>
          <a:prstGeom prst="rect">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4F2FB07-169F-497F-93FB-0A624BA7A77D}"/>
              </a:ext>
            </a:extLst>
          </p:cNvPr>
          <p:cNvSpPr txBox="1"/>
          <p:nvPr/>
        </p:nvSpPr>
        <p:spPr>
          <a:xfrm>
            <a:off x="932445" y="2447532"/>
            <a:ext cx="2511794" cy="523220"/>
          </a:xfrm>
          <a:prstGeom prst="rect">
            <a:avLst/>
          </a:prstGeom>
          <a:noFill/>
        </p:spPr>
        <p:txBody>
          <a:bodyPr wrap="square" rtlCol="0">
            <a:spAutoFit/>
          </a:bodyPr>
          <a:lstStyle/>
          <a:p>
            <a:pPr algn="ctr"/>
            <a:r>
              <a:rPr lang="en-US" sz="2800" dirty="0"/>
              <a:t>Illini State Park</a:t>
            </a:r>
          </a:p>
        </p:txBody>
      </p:sp>
      <p:sp>
        <p:nvSpPr>
          <p:cNvPr id="11" name="TextBox 10">
            <a:extLst>
              <a:ext uri="{FF2B5EF4-FFF2-40B4-BE49-F238E27FC236}">
                <a16:creationId xmlns:a16="http://schemas.microsoft.com/office/drawing/2014/main" id="{18F22D38-B1A1-0C4F-A408-8B647FCCC6C6}"/>
              </a:ext>
            </a:extLst>
          </p:cNvPr>
          <p:cNvSpPr txBox="1"/>
          <p:nvPr/>
        </p:nvSpPr>
        <p:spPr>
          <a:xfrm>
            <a:off x="4357033" y="2429733"/>
            <a:ext cx="3753052" cy="830997"/>
          </a:xfrm>
          <a:prstGeom prst="rect">
            <a:avLst/>
          </a:prstGeom>
          <a:noFill/>
        </p:spPr>
        <p:txBody>
          <a:bodyPr wrap="square" rtlCol="0">
            <a:spAutoFit/>
          </a:bodyPr>
          <a:lstStyle/>
          <a:p>
            <a:r>
              <a:rPr lang="en-US" sz="2800" dirty="0"/>
              <a:t>Illinois-Michigan Canal</a:t>
            </a:r>
          </a:p>
          <a:p>
            <a:r>
              <a:rPr lang="en-US" sz="2000" dirty="0"/>
              <a:t>Heritage Corridor Destinations</a:t>
            </a:r>
          </a:p>
        </p:txBody>
      </p:sp>
      <p:sp>
        <p:nvSpPr>
          <p:cNvPr id="12" name="TextBox 11">
            <a:extLst>
              <a:ext uri="{FF2B5EF4-FFF2-40B4-BE49-F238E27FC236}">
                <a16:creationId xmlns:a16="http://schemas.microsoft.com/office/drawing/2014/main" id="{F975B14E-4F62-B241-AFC4-099CC42779D6}"/>
              </a:ext>
            </a:extLst>
          </p:cNvPr>
          <p:cNvSpPr txBox="1"/>
          <p:nvPr/>
        </p:nvSpPr>
        <p:spPr>
          <a:xfrm>
            <a:off x="8776234" y="2242684"/>
            <a:ext cx="2838652" cy="954107"/>
          </a:xfrm>
          <a:prstGeom prst="rect">
            <a:avLst/>
          </a:prstGeom>
          <a:noFill/>
        </p:spPr>
        <p:txBody>
          <a:bodyPr wrap="square" rtlCol="0">
            <a:spAutoFit/>
          </a:bodyPr>
          <a:lstStyle/>
          <a:p>
            <a:pPr algn="ctr"/>
            <a:r>
              <a:rPr lang="en-US" sz="2800" dirty="0"/>
              <a:t>The Middle East Conflicts Wall</a:t>
            </a:r>
          </a:p>
        </p:txBody>
      </p:sp>
      <p:sp>
        <p:nvSpPr>
          <p:cNvPr id="13" name="TextBox 12">
            <a:extLst>
              <a:ext uri="{FF2B5EF4-FFF2-40B4-BE49-F238E27FC236}">
                <a16:creationId xmlns:a16="http://schemas.microsoft.com/office/drawing/2014/main" id="{65D0E31E-8DA7-3CF8-A3DC-9B5C1DB0E37B}"/>
              </a:ext>
            </a:extLst>
          </p:cNvPr>
          <p:cNvSpPr txBox="1"/>
          <p:nvPr/>
        </p:nvSpPr>
        <p:spPr>
          <a:xfrm>
            <a:off x="1987615" y="4117976"/>
            <a:ext cx="3094523" cy="954107"/>
          </a:xfrm>
          <a:prstGeom prst="rect">
            <a:avLst/>
          </a:prstGeom>
          <a:noFill/>
        </p:spPr>
        <p:txBody>
          <a:bodyPr wrap="square" rtlCol="0">
            <a:spAutoFit/>
          </a:bodyPr>
          <a:lstStyle/>
          <a:p>
            <a:r>
              <a:rPr lang="en-US" sz="2800" dirty="0"/>
              <a:t>Recreational River Access &amp; Launch</a:t>
            </a:r>
          </a:p>
        </p:txBody>
      </p:sp>
      <p:sp>
        <p:nvSpPr>
          <p:cNvPr id="14" name="TextBox 13">
            <a:extLst>
              <a:ext uri="{FF2B5EF4-FFF2-40B4-BE49-F238E27FC236}">
                <a16:creationId xmlns:a16="http://schemas.microsoft.com/office/drawing/2014/main" id="{AD3042D1-1538-9E01-C8AF-9C760BBB83C0}"/>
              </a:ext>
            </a:extLst>
          </p:cNvPr>
          <p:cNvSpPr txBox="1"/>
          <p:nvPr/>
        </p:nvSpPr>
        <p:spPr>
          <a:xfrm>
            <a:off x="6582025" y="4333419"/>
            <a:ext cx="2725604" cy="523220"/>
          </a:xfrm>
          <a:prstGeom prst="rect">
            <a:avLst/>
          </a:prstGeom>
          <a:noFill/>
        </p:spPr>
        <p:txBody>
          <a:bodyPr wrap="square" rtlCol="0">
            <a:spAutoFit/>
          </a:bodyPr>
          <a:lstStyle/>
          <a:p>
            <a:r>
              <a:rPr lang="en-US" sz="2800" dirty="0"/>
              <a:t>7 Campgrounds</a:t>
            </a:r>
          </a:p>
        </p:txBody>
      </p:sp>
    </p:spTree>
    <p:extLst>
      <p:ext uri="{BB962C8B-B14F-4D97-AF65-F5344CB8AC3E}">
        <p14:creationId xmlns:p14="http://schemas.microsoft.com/office/powerpoint/2010/main" val="2391733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7BD9F-AAE8-946C-B416-8F9D340591BB}"/>
              </a:ext>
            </a:extLst>
          </p:cNvPr>
          <p:cNvSpPr>
            <a:spLocks noGrp="1"/>
          </p:cNvSpPr>
          <p:nvPr>
            <p:ph type="title"/>
          </p:nvPr>
        </p:nvSpPr>
        <p:spPr>
          <a:xfrm>
            <a:off x="2363806" y="737938"/>
            <a:ext cx="7242608" cy="792479"/>
          </a:xfrm>
        </p:spPr>
        <p:txBody>
          <a:bodyPr>
            <a:noAutofit/>
          </a:bodyPr>
          <a:lstStyle/>
          <a:p>
            <a:r>
              <a:rPr lang="en-US" sz="4400" dirty="0"/>
              <a:t>Strengths Community</a:t>
            </a:r>
          </a:p>
        </p:txBody>
      </p:sp>
      <p:sp>
        <p:nvSpPr>
          <p:cNvPr id="3" name="Rectangle 2">
            <a:extLst>
              <a:ext uri="{FF2B5EF4-FFF2-40B4-BE49-F238E27FC236}">
                <a16:creationId xmlns:a16="http://schemas.microsoft.com/office/drawing/2014/main" id="{5DC07162-E94E-D03C-099A-CE213C4B1F1B}"/>
              </a:ext>
            </a:extLst>
          </p:cNvPr>
          <p:cNvSpPr/>
          <p:nvPr/>
        </p:nvSpPr>
        <p:spPr>
          <a:xfrm>
            <a:off x="1528811" y="2056996"/>
            <a:ext cx="2406316" cy="1395663"/>
          </a:xfrm>
          <a:prstGeom prst="rect">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21529C6-9709-8205-9530-F0AD1F9CD7EB}"/>
              </a:ext>
            </a:extLst>
          </p:cNvPr>
          <p:cNvSpPr/>
          <p:nvPr/>
        </p:nvSpPr>
        <p:spPr>
          <a:xfrm>
            <a:off x="2940518" y="3852112"/>
            <a:ext cx="2526632" cy="1395663"/>
          </a:xfrm>
          <a:prstGeom prst="rect">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F750A9D-E56A-EAD5-951B-8B380624342F}"/>
              </a:ext>
            </a:extLst>
          </p:cNvPr>
          <p:cNvSpPr/>
          <p:nvPr/>
        </p:nvSpPr>
        <p:spPr>
          <a:xfrm>
            <a:off x="6522720" y="3852112"/>
            <a:ext cx="2406316" cy="1395663"/>
          </a:xfrm>
          <a:prstGeom prst="rect">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06FCD20-BC31-BC59-6C60-2FE976360D33}"/>
              </a:ext>
            </a:extLst>
          </p:cNvPr>
          <p:cNvSpPr/>
          <p:nvPr/>
        </p:nvSpPr>
        <p:spPr>
          <a:xfrm>
            <a:off x="4798795" y="2056995"/>
            <a:ext cx="2406316" cy="1395663"/>
          </a:xfrm>
          <a:prstGeom prst="rect">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2154F50-54E3-BC6A-B5F4-C5C7FA5A2F6A}"/>
              </a:ext>
            </a:extLst>
          </p:cNvPr>
          <p:cNvSpPr/>
          <p:nvPr/>
        </p:nvSpPr>
        <p:spPr>
          <a:xfrm>
            <a:off x="8068779" y="2078516"/>
            <a:ext cx="2406316" cy="1395663"/>
          </a:xfrm>
          <a:prstGeom prst="rect">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043937B-CAF3-F9EE-309D-28F52C24A623}"/>
              </a:ext>
            </a:extLst>
          </p:cNvPr>
          <p:cNvSpPr txBox="1"/>
          <p:nvPr/>
        </p:nvSpPr>
        <p:spPr>
          <a:xfrm>
            <a:off x="1819175" y="2367815"/>
            <a:ext cx="1520791" cy="664143"/>
          </a:xfrm>
          <a:prstGeom prst="rect">
            <a:avLst/>
          </a:prstGeom>
          <a:noFill/>
        </p:spPr>
        <p:txBody>
          <a:bodyPr wrap="square" rtlCol="0">
            <a:spAutoFit/>
          </a:bodyPr>
          <a:lstStyle/>
          <a:p>
            <a:endParaRPr lang="en-US" dirty="0"/>
          </a:p>
        </p:txBody>
      </p:sp>
      <p:sp>
        <p:nvSpPr>
          <p:cNvPr id="11" name="TextBox 10">
            <a:extLst>
              <a:ext uri="{FF2B5EF4-FFF2-40B4-BE49-F238E27FC236}">
                <a16:creationId xmlns:a16="http://schemas.microsoft.com/office/drawing/2014/main" id="{0ADB8AEE-61DA-6E67-9E57-81931FFF6A2B}"/>
              </a:ext>
            </a:extLst>
          </p:cNvPr>
          <p:cNvSpPr txBox="1"/>
          <p:nvPr/>
        </p:nvSpPr>
        <p:spPr>
          <a:xfrm>
            <a:off x="1971575" y="2520215"/>
            <a:ext cx="1520791" cy="664143"/>
          </a:xfrm>
          <a:prstGeom prst="rect">
            <a:avLst/>
          </a:prstGeom>
          <a:noFill/>
        </p:spPr>
        <p:txBody>
          <a:bodyPr wrap="square" rtlCol="0">
            <a:spAutoFit/>
          </a:bodyPr>
          <a:lstStyle/>
          <a:p>
            <a:endParaRPr lang="en-US" dirty="0"/>
          </a:p>
        </p:txBody>
      </p:sp>
      <p:sp>
        <p:nvSpPr>
          <p:cNvPr id="12" name="TextBox 11">
            <a:extLst>
              <a:ext uri="{FF2B5EF4-FFF2-40B4-BE49-F238E27FC236}">
                <a16:creationId xmlns:a16="http://schemas.microsoft.com/office/drawing/2014/main" id="{D60C188B-CB6E-E285-1139-AC9CC8E51393}"/>
              </a:ext>
            </a:extLst>
          </p:cNvPr>
          <p:cNvSpPr txBox="1"/>
          <p:nvPr/>
        </p:nvSpPr>
        <p:spPr>
          <a:xfrm>
            <a:off x="1806541" y="2299293"/>
            <a:ext cx="2030129" cy="954107"/>
          </a:xfrm>
          <a:prstGeom prst="rect">
            <a:avLst/>
          </a:prstGeom>
          <a:noFill/>
        </p:spPr>
        <p:txBody>
          <a:bodyPr wrap="square" rtlCol="0">
            <a:spAutoFit/>
          </a:bodyPr>
          <a:lstStyle/>
          <a:p>
            <a:pPr algn="ctr"/>
            <a:r>
              <a:rPr lang="en-US" sz="2800" dirty="0"/>
              <a:t>Historic Downtown</a:t>
            </a:r>
          </a:p>
        </p:txBody>
      </p:sp>
      <p:sp>
        <p:nvSpPr>
          <p:cNvPr id="13" name="TextBox 12">
            <a:extLst>
              <a:ext uri="{FF2B5EF4-FFF2-40B4-BE49-F238E27FC236}">
                <a16:creationId xmlns:a16="http://schemas.microsoft.com/office/drawing/2014/main" id="{1A4A2316-2D00-0CF9-DEDB-1607441E7996}"/>
              </a:ext>
            </a:extLst>
          </p:cNvPr>
          <p:cNvSpPr txBox="1"/>
          <p:nvPr/>
        </p:nvSpPr>
        <p:spPr>
          <a:xfrm>
            <a:off x="4904673" y="2366091"/>
            <a:ext cx="2194559" cy="954107"/>
          </a:xfrm>
          <a:prstGeom prst="rect">
            <a:avLst/>
          </a:prstGeom>
          <a:noFill/>
        </p:spPr>
        <p:txBody>
          <a:bodyPr wrap="square" rtlCol="0">
            <a:spAutoFit/>
          </a:bodyPr>
          <a:lstStyle/>
          <a:p>
            <a:pPr algn="ctr"/>
            <a:r>
              <a:rPr lang="en-US" sz="2800" dirty="0"/>
              <a:t>Community Parks</a:t>
            </a:r>
          </a:p>
        </p:txBody>
      </p:sp>
      <p:sp>
        <p:nvSpPr>
          <p:cNvPr id="14" name="TextBox 13">
            <a:extLst>
              <a:ext uri="{FF2B5EF4-FFF2-40B4-BE49-F238E27FC236}">
                <a16:creationId xmlns:a16="http://schemas.microsoft.com/office/drawing/2014/main" id="{80B2B132-6364-6710-3204-DD60E6D02872}"/>
              </a:ext>
            </a:extLst>
          </p:cNvPr>
          <p:cNvSpPr txBox="1"/>
          <p:nvPr/>
        </p:nvSpPr>
        <p:spPr>
          <a:xfrm>
            <a:off x="8538008" y="2493218"/>
            <a:ext cx="1682417" cy="523220"/>
          </a:xfrm>
          <a:prstGeom prst="rect">
            <a:avLst/>
          </a:prstGeom>
          <a:noFill/>
        </p:spPr>
        <p:txBody>
          <a:bodyPr wrap="square" rtlCol="0">
            <a:spAutoFit/>
          </a:bodyPr>
          <a:lstStyle/>
          <a:p>
            <a:pPr algn="ctr"/>
            <a:r>
              <a:rPr lang="en-US" sz="2800" dirty="0"/>
              <a:t>Churches</a:t>
            </a:r>
          </a:p>
        </p:txBody>
      </p:sp>
      <p:sp>
        <p:nvSpPr>
          <p:cNvPr id="15" name="TextBox 14">
            <a:extLst>
              <a:ext uri="{FF2B5EF4-FFF2-40B4-BE49-F238E27FC236}">
                <a16:creationId xmlns:a16="http://schemas.microsoft.com/office/drawing/2014/main" id="{198B6432-D876-3928-AFBE-1E8F028A850E}"/>
              </a:ext>
            </a:extLst>
          </p:cNvPr>
          <p:cNvSpPr txBox="1"/>
          <p:nvPr/>
        </p:nvSpPr>
        <p:spPr>
          <a:xfrm>
            <a:off x="3031958" y="4288332"/>
            <a:ext cx="2627697" cy="523220"/>
          </a:xfrm>
          <a:prstGeom prst="rect">
            <a:avLst/>
          </a:prstGeom>
          <a:noFill/>
        </p:spPr>
        <p:txBody>
          <a:bodyPr wrap="square" rtlCol="0">
            <a:spAutoFit/>
          </a:bodyPr>
          <a:lstStyle/>
          <a:p>
            <a:r>
              <a:rPr lang="en-US" sz="2800" dirty="0"/>
              <a:t>Grocery Store</a:t>
            </a:r>
          </a:p>
        </p:txBody>
      </p:sp>
      <p:sp>
        <p:nvSpPr>
          <p:cNvPr id="16" name="TextBox 15">
            <a:extLst>
              <a:ext uri="{FF2B5EF4-FFF2-40B4-BE49-F238E27FC236}">
                <a16:creationId xmlns:a16="http://schemas.microsoft.com/office/drawing/2014/main" id="{DB0D9726-E603-1C82-9955-B212EDF1ED65}"/>
              </a:ext>
            </a:extLst>
          </p:cNvPr>
          <p:cNvSpPr txBox="1"/>
          <p:nvPr/>
        </p:nvSpPr>
        <p:spPr>
          <a:xfrm>
            <a:off x="6614160" y="4273617"/>
            <a:ext cx="2223436" cy="523220"/>
          </a:xfrm>
          <a:prstGeom prst="rect">
            <a:avLst/>
          </a:prstGeom>
          <a:noFill/>
        </p:spPr>
        <p:txBody>
          <a:bodyPr wrap="square" rtlCol="0">
            <a:spAutoFit/>
          </a:bodyPr>
          <a:lstStyle/>
          <a:p>
            <a:r>
              <a:rPr lang="en-US" sz="2800" dirty="0"/>
              <a:t>Grade School</a:t>
            </a:r>
          </a:p>
        </p:txBody>
      </p:sp>
    </p:spTree>
    <p:extLst>
      <p:ext uri="{BB962C8B-B14F-4D97-AF65-F5344CB8AC3E}">
        <p14:creationId xmlns:p14="http://schemas.microsoft.com/office/powerpoint/2010/main" val="1216991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B3E12-C7B3-95D4-CC83-309018583B2F}"/>
              </a:ext>
            </a:extLst>
          </p:cNvPr>
          <p:cNvSpPr>
            <a:spLocks noGrp="1"/>
          </p:cNvSpPr>
          <p:nvPr>
            <p:ph type="title"/>
          </p:nvPr>
        </p:nvSpPr>
        <p:spPr>
          <a:xfrm>
            <a:off x="8229600" y="525780"/>
            <a:ext cx="3474720" cy="1600200"/>
          </a:xfrm>
        </p:spPr>
        <p:txBody>
          <a:bodyPr>
            <a:normAutofit fontScale="90000"/>
          </a:bodyPr>
          <a:lstStyle/>
          <a:p>
            <a:r>
              <a:rPr lang="en-US" sz="4900" dirty="0"/>
              <a:t>Strengths</a:t>
            </a:r>
            <a:br>
              <a:rPr lang="en-US" dirty="0"/>
            </a:br>
            <a:br>
              <a:rPr lang="en-US" dirty="0"/>
            </a:br>
            <a:r>
              <a:rPr lang="en-US" sz="3100" dirty="0"/>
              <a:t>Community Organizations</a:t>
            </a:r>
          </a:p>
        </p:txBody>
      </p:sp>
      <p:sp>
        <p:nvSpPr>
          <p:cNvPr id="3" name="Content Placeholder 2">
            <a:extLst>
              <a:ext uri="{FF2B5EF4-FFF2-40B4-BE49-F238E27FC236}">
                <a16:creationId xmlns:a16="http://schemas.microsoft.com/office/drawing/2014/main" id="{67178674-4896-B55D-6A90-C3B1BA9A8AB8}"/>
              </a:ext>
            </a:extLst>
          </p:cNvPr>
          <p:cNvSpPr>
            <a:spLocks noGrp="1"/>
          </p:cNvSpPr>
          <p:nvPr>
            <p:ph idx="1"/>
          </p:nvPr>
        </p:nvSpPr>
        <p:spPr>
          <a:xfrm>
            <a:off x="828803" y="993809"/>
            <a:ext cx="6126480" cy="5486400"/>
          </a:xfrm>
        </p:spPr>
        <p:txBody>
          <a:bodyPr/>
          <a:lstStyle/>
          <a:p>
            <a:r>
              <a:rPr lang="en-US" sz="2000" b="1" dirty="0">
                <a:latin typeface="+mj-lt"/>
              </a:rPr>
              <a:t>Marseilles Tourism &amp; Park District </a:t>
            </a:r>
          </a:p>
          <a:p>
            <a:r>
              <a:rPr lang="en-US" sz="2000" b="1" dirty="0">
                <a:latin typeface="+mj-lt"/>
              </a:rPr>
              <a:t>Illinois River Valley Chamber of Commerce</a:t>
            </a:r>
          </a:p>
          <a:p>
            <a:r>
              <a:rPr lang="en-US" sz="2000" b="1" dirty="0">
                <a:latin typeface="+mj-lt"/>
              </a:rPr>
              <a:t>VFW Post 5506</a:t>
            </a:r>
          </a:p>
          <a:p>
            <a:r>
              <a:rPr lang="fr-FR" sz="2000" b="1" i="0" dirty="0">
                <a:solidFill>
                  <a:srgbClr val="050505"/>
                </a:solidFill>
                <a:effectLst/>
                <a:latin typeface="+mj-lt"/>
              </a:rPr>
              <a:t>American Légion </a:t>
            </a:r>
            <a:r>
              <a:rPr lang="fr-FR" sz="2000" b="1" i="0" dirty="0" err="1">
                <a:solidFill>
                  <a:srgbClr val="050505"/>
                </a:solidFill>
                <a:effectLst/>
                <a:latin typeface="+mj-lt"/>
              </a:rPr>
              <a:t>Auxilliary</a:t>
            </a:r>
            <a:r>
              <a:rPr lang="fr-FR" sz="2000" b="1" i="0" dirty="0">
                <a:solidFill>
                  <a:srgbClr val="050505"/>
                </a:solidFill>
                <a:effectLst/>
                <a:latin typeface="+mj-lt"/>
              </a:rPr>
              <a:t> Post 235 </a:t>
            </a:r>
          </a:p>
          <a:p>
            <a:r>
              <a:rPr lang="en-US" sz="2000" b="1" i="0" dirty="0">
                <a:solidFill>
                  <a:srgbClr val="050505"/>
                </a:solidFill>
                <a:effectLst/>
                <a:latin typeface="+mj-lt"/>
              </a:rPr>
              <a:t>Marseilles Rotary Club No.5313</a:t>
            </a:r>
          </a:p>
          <a:p>
            <a:r>
              <a:rPr lang="en-US" b="1" dirty="0">
                <a:solidFill>
                  <a:srgbClr val="050505"/>
                </a:solidFill>
                <a:latin typeface="+mj-lt"/>
              </a:rPr>
              <a:t>Marseilles Lions Club</a:t>
            </a:r>
          </a:p>
          <a:p>
            <a:r>
              <a:rPr lang="en-US" sz="1800" b="1" i="0" dirty="0">
                <a:solidFill>
                  <a:srgbClr val="050505"/>
                </a:solidFill>
                <a:effectLst/>
                <a:latin typeface="+mj-lt"/>
              </a:rPr>
              <a:t>University of Illinois Extension 4H Ribbon Wranglers</a:t>
            </a:r>
          </a:p>
          <a:p>
            <a:r>
              <a:rPr lang="en-US" b="1" dirty="0">
                <a:solidFill>
                  <a:srgbClr val="050505"/>
                </a:solidFill>
                <a:latin typeface="+mj-lt"/>
              </a:rPr>
              <a:t>Boy Scouts of America 799</a:t>
            </a:r>
          </a:p>
          <a:p>
            <a:r>
              <a:rPr lang="en-US" b="1" i="0" dirty="0">
                <a:solidFill>
                  <a:srgbClr val="050505"/>
                </a:solidFill>
                <a:effectLst/>
                <a:latin typeface="+mj-lt"/>
              </a:rPr>
              <a:t>Cub Scouts of America 3799</a:t>
            </a:r>
          </a:p>
          <a:p>
            <a:r>
              <a:rPr lang="en-US" b="1" dirty="0">
                <a:solidFill>
                  <a:srgbClr val="050505"/>
                </a:solidFill>
                <a:latin typeface="+mj-lt"/>
              </a:rPr>
              <a:t>Girl Scouts of America 1201</a:t>
            </a:r>
            <a:endParaRPr lang="en-US" b="1" i="0" dirty="0">
              <a:solidFill>
                <a:srgbClr val="050505"/>
              </a:solidFill>
              <a:effectLst/>
              <a:latin typeface="+mj-lt"/>
            </a:endParaRPr>
          </a:p>
          <a:p>
            <a:endParaRPr lang="en-US" sz="2000" b="1" dirty="0">
              <a:latin typeface="+mj-lt"/>
            </a:endParaRPr>
          </a:p>
          <a:p>
            <a:endParaRPr lang="en-US" dirty="0"/>
          </a:p>
        </p:txBody>
      </p:sp>
    </p:spTree>
    <p:extLst>
      <p:ext uri="{BB962C8B-B14F-4D97-AF65-F5344CB8AC3E}">
        <p14:creationId xmlns:p14="http://schemas.microsoft.com/office/powerpoint/2010/main" val="517914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2521C-A3ED-BEA0-BB15-9D3065B281CE}"/>
              </a:ext>
            </a:extLst>
          </p:cNvPr>
          <p:cNvSpPr>
            <a:spLocks noGrp="1"/>
          </p:cNvSpPr>
          <p:nvPr>
            <p:ph type="title"/>
          </p:nvPr>
        </p:nvSpPr>
        <p:spPr>
          <a:xfrm>
            <a:off x="8229600" y="348916"/>
            <a:ext cx="3474720" cy="1600200"/>
          </a:xfrm>
        </p:spPr>
        <p:txBody>
          <a:bodyPr/>
          <a:lstStyle/>
          <a:p>
            <a:r>
              <a:rPr lang="en-US" dirty="0" err="1"/>
              <a:t>RurAL</a:t>
            </a:r>
            <a:r>
              <a:rPr lang="en-US" dirty="0"/>
              <a:t> TOURISM</a:t>
            </a:r>
          </a:p>
        </p:txBody>
      </p:sp>
      <p:sp>
        <p:nvSpPr>
          <p:cNvPr id="3" name="Content Placeholder 2">
            <a:extLst>
              <a:ext uri="{FF2B5EF4-FFF2-40B4-BE49-F238E27FC236}">
                <a16:creationId xmlns:a16="http://schemas.microsoft.com/office/drawing/2014/main" id="{13C723A0-30AE-234C-D363-191381AC9049}"/>
              </a:ext>
            </a:extLst>
          </p:cNvPr>
          <p:cNvSpPr>
            <a:spLocks noGrp="1"/>
          </p:cNvSpPr>
          <p:nvPr>
            <p:ph idx="1"/>
          </p:nvPr>
        </p:nvSpPr>
        <p:spPr/>
        <p:txBody>
          <a:bodyPr/>
          <a:lstStyle/>
          <a:p>
            <a:r>
              <a:rPr lang="en-US" dirty="0"/>
              <a:t>University of Illinois Marketing Rural Tourism </a:t>
            </a:r>
          </a:p>
          <a:p>
            <a:pPr marL="45720" indent="0">
              <a:buNone/>
            </a:pPr>
            <a:r>
              <a:rPr lang="en-US" dirty="0"/>
              <a:t>	By Pam </a:t>
            </a:r>
            <a:r>
              <a:rPr lang="en-US" dirty="0" err="1"/>
              <a:t>Schallhorn</a:t>
            </a:r>
            <a:r>
              <a:rPr lang="en-US" dirty="0"/>
              <a:t>, Community &amp; Economic 	Development Specialist</a:t>
            </a:r>
          </a:p>
          <a:p>
            <a:r>
              <a:rPr lang="en-US" dirty="0"/>
              <a:t>Boomtown by Jack Schultz</a:t>
            </a:r>
          </a:p>
          <a:p>
            <a:r>
              <a:rPr lang="en-US" dirty="0"/>
              <a:t>Leavenworth, WA </a:t>
            </a:r>
          </a:p>
          <a:p>
            <a:r>
              <a:rPr lang="en-US" dirty="0"/>
              <a:t>New </a:t>
            </a:r>
            <a:r>
              <a:rPr lang="en-US" dirty="0" err="1"/>
              <a:t>Glarius</a:t>
            </a:r>
            <a:r>
              <a:rPr lang="en-US" dirty="0"/>
              <a:t>, WI</a:t>
            </a:r>
          </a:p>
          <a:p>
            <a:r>
              <a:rPr lang="en-US" dirty="0"/>
              <a:t>Decorah, IA</a:t>
            </a:r>
          </a:p>
          <a:p>
            <a:r>
              <a:rPr lang="en-US" dirty="0"/>
              <a:t>Pick a Theme for Marseilles, IL</a:t>
            </a:r>
          </a:p>
          <a:p>
            <a:endParaRPr lang="en-US" dirty="0"/>
          </a:p>
        </p:txBody>
      </p:sp>
    </p:spTree>
    <p:extLst>
      <p:ext uri="{BB962C8B-B14F-4D97-AF65-F5344CB8AC3E}">
        <p14:creationId xmlns:p14="http://schemas.microsoft.com/office/powerpoint/2010/main" val="3005510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23A9D-26FF-F300-9CD8-78BBE9392B2B}"/>
              </a:ext>
            </a:extLst>
          </p:cNvPr>
          <p:cNvSpPr>
            <a:spLocks noGrp="1"/>
          </p:cNvSpPr>
          <p:nvPr>
            <p:ph type="title"/>
          </p:nvPr>
        </p:nvSpPr>
        <p:spPr>
          <a:xfrm>
            <a:off x="1637497" y="409876"/>
            <a:ext cx="8166234" cy="725905"/>
          </a:xfrm>
        </p:spPr>
        <p:txBody>
          <a:bodyPr/>
          <a:lstStyle/>
          <a:p>
            <a:r>
              <a:rPr lang="en-US" dirty="0"/>
              <a:t>Main &amp; Monroe Streets, Streator, IL</a:t>
            </a:r>
          </a:p>
        </p:txBody>
      </p:sp>
      <p:pic>
        <p:nvPicPr>
          <p:cNvPr id="4" name="Picture 3">
            <a:extLst>
              <a:ext uri="{FF2B5EF4-FFF2-40B4-BE49-F238E27FC236}">
                <a16:creationId xmlns:a16="http://schemas.microsoft.com/office/drawing/2014/main" id="{2A0669CC-D7F5-F6FA-1B3E-5A2AD94E58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6104" y="1429641"/>
            <a:ext cx="6789020" cy="4508334"/>
          </a:xfrm>
          <a:prstGeom prst="rect">
            <a:avLst/>
          </a:prstGeom>
        </p:spPr>
      </p:pic>
      <p:sp>
        <p:nvSpPr>
          <p:cNvPr id="8" name="TextBox 7">
            <a:extLst>
              <a:ext uri="{FF2B5EF4-FFF2-40B4-BE49-F238E27FC236}">
                <a16:creationId xmlns:a16="http://schemas.microsoft.com/office/drawing/2014/main" id="{E8D7A5DE-5362-729F-EC0E-F59B4BD5CB0C}"/>
              </a:ext>
            </a:extLst>
          </p:cNvPr>
          <p:cNvSpPr txBox="1"/>
          <p:nvPr/>
        </p:nvSpPr>
        <p:spPr>
          <a:xfrm flipH="1">
            <a:off x="9803731" y="5206829"/>
            <a:ext cx="1378822" cy="523220"/>
          </a:xfrm>
          <a:prstGeom prst="rect">
            <a:avLst/>
          </a:prstGeom>
          <a:noFill/>
        </p:spPr>
        <p:txBody>
          <a:bodyPr wrap="square" rtlCol="0">
            <a:spAutoFit/>
          </a:bodyPr>
          <a:lstStyle/>
          <a:p>
            <a:r>
              <a:rPr lang="en-US" sz="2800" b="1" dirty="0">
                <a:solidFill>
                  <a:srgbClr val="C00000"/>
                </a:solidFill>
              </a:rPr>
              <a:t>Before</a:t>
            </a:r>
          </a:p>
        </p:txBody>
      </p:sp>
    </p:spTree>
    <p:extLst>
      <p:ext uri="{BB962C8B-B14F-4D97-AF65-F5344CB8AC3E}">
        <p14:creationId xmlns:p14="http://schemas.microsoft.com/office/powerpoint/2010/main" val="1268478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d Line Business 16x9">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siness red line presentation (widescreen).potx" id="{8018D45A-0B59-4186-B046-1FF8092889B6}" vid="{86C2525B-C90B-4FD6-8D61-5E85FA833A06}"/>
    </a:ext>
  </a:extLst>
</a:theme>
</file>

<file path=ppt/theme/theme2.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red line presentation (widescreen)</Template>
  <TotalTime>6742</TotalTime>
  <Words>600</Words>
  <Application>Microsoft Office PowerPoint</Application>
  <PresentationFormat>Widescreen</PresentationFormat>
  <Paragraphs>104</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Cambria</vt:lpstr>
      <vt:lpstr>corporate-a-condensed</vt:lpstr>
      <vt:lpstr>Wingdings</vt:lpstr>
      <vt:lpstr>Red Line Business 16x9</vt:lpstr>
      <vt:lpstr>Marseilles, IL 61341</vt:lpstr>
      <vt:lpstr>Marseilles History</vt:lpstr>
      <vt:lpstr>Art &amp; Preservation</vt:lpstr>
      <vt:lpstr>Strengths Business</vt:lpstr>
      <vt:lpstr>Strengths Recreational</vt:lpstr>
      <vt:lpstr>Strengths Community</vt:lpstr>
      <vt:lpstr>Strengths  Community Organizations</vt:lpstr>
      <vt:lpstr>RurAL TOURISM</vt:lpstr>
      <vt:lpstr>Main &amp; Monroe Streets, Streator, IL</vt:lpstr>
      <vt:lpstr>Heritage Park Mural</vt:lpstr>
      <vt:lpstr>Heritage Park  Mural</vt:lpstr>
      <vt:lpstr>Local Artist</vt:lpstr>
      <vt:lpstr>Big Ideas </vt:lpstr>
      <vt:lpstr>BIG ART</vt:lpstr>
      <vt:lpstr>BIG ART</vt:lpstr>
      <vt:lpstr>Recommendations</vt:lpstr>
      <vt:lpstr>Contact US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Marseilles, IL 61341</dc:title>
  <dc:creator>DeAnna Carlson</dc:creator>
  <cp:lastModifiedBy>DeAnna Carlson</cp:lastModifiedBy>
  <cp:revision>18</cp:revision>
  <cp:lastPrinted>2023-12-07T00:17:39Z</cp:lastPrinted>
  <dcterms:created xsi:type="dcterms:W3CDTF">2023-12-06T21:25:31Z</dcterms:created>
  <dcterms:modified xsi:type="dcterms:W3CDTF">2023-12-11T20:30:32Z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